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3"/>
  </p:notesMasterIdLst>
  <p:sldIdLst>
    <p:sldId id="278" r:id="rId2"/>
    <p:sldId id="257" r:id="rId3"/>
    <p:sldId id="292" r:id="rId4"/>
    <p:sldId id="258" r:id="rId5"/>
    <p:sldId id="281" r:id="rId6"/>
    <p:sldId id="280" r:id="rId7"/>
    <p:sldId id="282" r:id="rId8"/>
    <p:sldId id="283" r:id="rId9"/>
    <p:sldId id="284" r:id="rId10"/>
    <p:sldId id="285" r:id="rId11"/>
    <p:sldId id="279" r:id="rId12"/>
    <p:sldId id="277" r:id="rId13"/>
    <p:sldId id="270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89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31"/>
    <a:srgbClr val="C1D82F"/>
    <a:srgbClr val="13B5EA"/>
    <a:srgbClr val="A9A9A9"/>
    <a:srgbClr val="DBDBDB"/>
    <a:srgbClr val="03AC82"/>
    <a:srgbClr val="7E8082"/>
    <a:srgbClr val="FFC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694"/>
  </p:normalViewPr>
  <p:slideViewPr>
    <p:cSldViewPr>
      <p:cViewPr varScale="1">
        <p:scale>
          <a:sx n="121" d="100"/>
          <a:sy n="121" d="100"/>
        </p:scale>
        <p:origin x="3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06437501763893"/>
          <c:y val="0.13535992133523622"/>
          <c:w val="0.83014349031842716"/>
          <c:h val="0.796902782883061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1950</c:v>
                </c:pt>
              </c:strCache>
            </c:strRef>
          </c:tx>
          <c:spPr>
            <a:solidFill>
              <a:srgbClr val="7E80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71030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A9-4E04-8495-595392332318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1980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#,##0</c:formatCode>
                <c:ptCount val="1"/>
                <c:pt idx="0">
                  <c:v>183253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A9-4E04-8495-595392332318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13B5E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#,##0</c:formatCode>
                <c:ptCount val="1"/>
                <c:pt idx="0">
                  <c:v>515537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A9-4E04-8495-595392332318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C1D8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1,198,805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A9-4E04-8495-5953923323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#,##0</c:formatCode>
                <c:ptCount val="1"/>
                <c:pt idx="0">
                  <c:v>1198805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A9-4E04-8495-5953923323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4864264"/>
        <c:axId val="474864656"/>
      </c:barChart>
      <c:catAx>
        <c:axId val="47486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864656"/>
        <c:crossesAt val="0"/>
        <c:auto val="1"/>
        <c:lblAlgn val="ctr"/>
        <c:lblOffset val="100"/>
        <c:noMultiLvlLbl val="0"/>
      </c:catAx>
      <c:valAx>
        <c:axId val="47486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86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436147094516409"/>
          <c:y val="0.92542862183920349"/>
          <c:w val="0.63464623373691187"/>
          <c:h val="7.457137816079649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B66CCC-DD16-4CDB-BD32-9D66D9206E86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A457EB-F7D6-4CD9-8C45-C538BE3FA6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5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457EB-F7D6-4CD9-8C45-C538BE3FA6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5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457EB-F7D6-4CD9-8C45-C538BE3FA6C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6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0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6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7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60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6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0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2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44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4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2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4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AB6F-D4B4-44F9-9249-0D2AC8781BDA}" type="datetimeFigureOut">
              <a:rPr lang="en-US" smtClean="0"/>
              <a:t>11/15/19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BF80-7D32-4F3C-9BB2-A57D0F6997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0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 b="33891"/>
          <a:stretch/>
        </p:blipFill>
        <p:spPr>
          <a:xfrm>
            <a:off x="6867726" y="76200"/>
            <a:ext cx="3800274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 b="2168"/>
          <a:stretch/>
        </p:blipFill>
        <p:spPr>
          <a:xfrm>
            <a:off x="137161" y="502920"/>
            <a:ext cx="12070080" cy="5852160"/>
          </a:xfrm>
          <a:prstGeom prst="rect">
            <a:avLst/>
          </a:prstGeom>
          <a:effectLst/>
        </p:spPr>
      </p:pic>
      <p:sp>
        <p:nvSpPr>
          <p:cNvPr id="7" name="Rectangle 6"/>
          <p:cNvSpPr/>
          <p:nvPr/>
        </p:nvSpPr>
        <p:spPr>
          <a:xfrm>
            <a:off x="152400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" y="4080568"/>
            <a:ext cx="12234672" cy="1981200"/>
          </a:xfrm>
          <a:prstGeom prst="rect">
            <a:avLst/>
          </a:prstGeom>
          <a:solidFill>
            <a:srgbClr val="7E808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5000" y="4470695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The Global Free Methodist Church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274139"/>
            <a:ext cx="4143517" cy="13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25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78251" y="264063"/>
            <a:ext cx="9144000" cy="65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3137" b="16258"/>
          <a:stretch/>
        </p:blipFill>
        <p:spPr>
          <a:xfrm>
            <a:off x="6513135" y="-169791"/>
            <a:ext cx="5562600" cy="623982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8603"/>
            <a:ext cx="4724400" cy="313797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Oval 3"/>
          <p:cNvSpPr/>
          <p:nvPr/>
        </p:nvSpPr>
        <p:spPr>
          <a:xfrm>
            <a:off x="2928084" y="1787588"/>
            <a:ext cx="4724400" cy="47244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13B5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99566" y="2686429"/>
            <a:ext cx="47162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800" b="1" dirty="0"/>
              <a:t>Canada &amp; U.S.A.</a:t>
            </a:r>
          </a:p>
          <a:p>
            <a:pPr lvl="0" algn="ctr">
              <a:lnSpc>
                <a:spcPct val="150000"/>
              </a:lnSpc>
            </a:pPr>
            <a:r>
              <a:rPr lang="en-US" altLang="en-US" sz="3600" dirty="0"/>
              <a:t>Membership: </a:t>
            </a:r>
            <a:r>
              <a:rPr lang="en-US" sz="3600" dirty="0"/>
              <a:t>76,552 </a:t>
            </a:r>
            <a:endParaRPr lang="en-US" altLang="en-US" sz="3600" dirty="0"/>
          </a:p>
          <a:p>
            <a:pPr lvl="0" algn="ctr">
              <a:lnSpc>
                <a:spcPct val="150000"/>
              </a:lnSpc>
            </a:pPr>
            <a:r>
              <a:rPr lang="en-US" sz="3600" dirty="0"/>
              <a:t>Countries: 2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6400800"/>
            <a:ext cx="3410617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2018 membership statistics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9848" y="5161643"/>
            <a:ext cx="3655730" cy="99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dirty="0">
                <a:solidFill>
                  <a:srgbClr val="03AC82"/>
                </a:solidFill>
              </a:rPr>
              <a:t>6.3% of worldwide total</a:t>
            </a:r>
          </a:p>
        </p:txBody>
      </p:sp>
    </p:spTree>
    <p:extLst>
      <p:ext uri="{BB962C8B-B14F-4D97-AF65-F5344CB8AC3E}">
        <p14:creationId xmlns:p14="http://schemas.microsoft.com/office/powerpoint/2010/main" val="13925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7ABC72B-496A-FC49-BAA1-F62855F2BC3E}"/>
              </a:ext>
            </a:extLst>
          </p:cNvPr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DE1160-9DF8-D649-990F-74EDFC1094BB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137830-8FC0-A042-A044-6C2FEA7D2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391579270"/>
              </p:ext>
            </p:extLst>
          </p:nvPr>
        </p:nvGraphicFramePr>
        <p:xfrm>
          <a:off x="2545403" y="1505129"/>
          <a:ext cx="7086600" cy="4726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1509407" y="304801"/>
            <a:ext cx="7024993" cy="1142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1" y="247471"/>
            <a:ext cx="822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Worldwide Free Methodist </a:t>
            </a:r>
            <a:br>
              <a:rPr lang="en-US" sz="3600" dirty="0"/>
            </a:br>
            <a:r>
              <a:rPr lang="en-US" sz="3600" dirty="0"/>
              <a:t>Church Membership</a:t>
            </a:r>
          </a:p>
        </p:txBody>
      </p:sp>
    </p:spTree>
    <p:extLst>
      <p:ext uri="{BB962C8B-B14F-4D97-AF65-F5344CB8AC3E}">
        <p14:creationId xmlns:p14="http://schemas.microsoft.com/office/powerpoint/2010/main" val="3370216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F8FCB-C7D7-044D-9124-8B9CBFEBBB3F}"/>
              </a:ext>
            </a:extLst>
          </p:cNvPr>
          <p:cNvGrpSpPr/>
          <p:nvPr/>
        </p:nvGrpSpPr>
        <p:grpSpPr>
          <a:xfrm>
            <a:off x="0" y="468369"/>
            <a:ext cx="12192000" cy="1142999"/>
            <a:chOff x="-14592" y="304801"/>
            <a:chExt cx="9158592" cy="1142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DF8F9F-7A50-DB44-9CBE-F42BCBCE9454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00EB2CB-0DE6-7240-BCA5-A84F83C13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8082" y="2310634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3600" y="4876800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3918" y="2114550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19527" y="2423319"/>
            <a:ext cx="1905000" cy="140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Matthew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Whitehead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 Narrow" panose="020B0606020202030204" pitchFamily="34" charset="0"/>
              </a:rPr>
              <a:t>Africa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54800" y="2263042"/>
            <a:ext cx="1901730" cy="141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Linda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Adams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 Narrow" panose="020B0606020202030204" pitchFamily="34" charset="0"/>
              </a:rPr>
              <a:t>Latin America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80075" y="4724401"/>
            <a:ext cx="2552648" cy="140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Keith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panose="020B0604020202020204" pitchFamily="34" charset="0"/>
              </a:rPr>
              <a:t>Cowart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 Narrow" panose="020B0606020202030204" pitchFamily="34" charset="0"/>
              </a:rPr>
              <a:t>Asia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 Narrow" panose="020B0606020202030204" pitchFamily="34" charset="0"/>
              </a:rPr>
              <a:t>Europe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Arial Narrow" panose="020B0606020202030204" pitchFamily="34" charset="0"/>
              </a:rPr>
              <a:t>Middle East</a:t>
            </a:r>
            <a:endParaRPr lang="en-US" altLang="en-US" sz="5400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6094" y="480743"/>
            <a:ext cx="8743215" cy="105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6094" y="538420"/>
            <a:ext cx="645819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200" dirty="0"/>
              <a:t>Free Methodist World Missions </a:t>
            </a:r>
            <a:br>
              <a:rPr lang="en-US" sz="3200" dirty="0"/>
            </a:br>
            <a:r>
              <a:rPr lang="en-US" sz="3200" dirty="0"/>
              <a:t>Leadership Team - Bishops </a:t>
            </a:r>
          </a:p>
        </p:txBody>
      </p:sp>
    </p:spTree>
    <p:extLst>
      <p:ext uri="{BB962C8B-B14F-4D97-AF65-F5344CB8AC3E}">
        <p14:creationId xmlns:p14="http://schemas.microsoft.com/office/powerpoint/2010/main" val="22722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733728-863A-B74B-A617-1F4620BC2A8C}"/>
              </a:ext>
            </a:extLst>
          </p:cNvPr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DF9F62-F601-4845-B071-3372190B4828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B47545-C701-D94C-9841-0B90C8F6E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1095003" y="342716"/>
            <a:ext cx="7236771" cy="101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5424" y="460480"/>
            <a:ext cx="675706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Free Methodist World Missions </a:t>
            </a:r>
            <a:br>
              <a:rPr lang="en-US" sz="2800" dirty="0"/>
            </a:br>
            <a:r>
              <a:rPr lang="en-US" sz="2800" dirty="0"/>
              <a:t>Leadership Team - Area Directors</a:t>
            </a:r>
          </a:p>
        </p:txBody>
      </p:sp>
      <p:pic>
        <p:nvPicPr>
          <p:cNvPr id="1026" name="Picture 2" descr="DSC_06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563" y="1627055"/>
            <a:ext cx="12191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pic>
        <p:nvPicPr>
          <p:cNvPr id="1027" name="Picture 3" descr="Eric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t="10440" r="24808" b="34264"/>
          <a:stretch>
            <a:fillRect/>
          </a:stretch>
        </p:blipFill>
        <p:spPr bwMode="auto">
          <a:xfrm>
            <a:off x="4089889" y="1627055"/>
            <a:ext cx="127907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163129" y="3395352"/>
            <a:ext cx="1520825" cy="63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Mike Reynen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 Narrow" panose="020B0606020202030204" pitchFamily="34" charset="0"/>
              </a:rPr>
              <a:t>Africa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046469" y="3423519"/>
            <a:ext cx="18770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Eric Spangler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 Narrow" panose="020B0606020202030204" pitchFamily="34" charset="0"/>
              </a:rPr>
              <a:t>Asia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879596" y="3415053"/>
            <a:ext cx="26574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Ricardo Gomez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 Narrow" panose="020B0606020202030204" pitchFamily="34" charset="0"/>
              </a:rPr>
              <a:t>Latin America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213205" y="5906354"/>
            <a:ext cx="2070100" cy="73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Pastor Dale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 Narrow" panose="020B0606020202030204" pitchFamily="34" charset="0"/>
              </a:rPr>
              <a:t>Middle East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066255" y="5910350"/>
            <a:ext cx="1522413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Josh Fajardo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 Narrow" panose="020B0606020202030204" pitchFamily="34" charset="0"/>
              </a:rPr>
              <a:t>Southern Europe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r="46667" b="32500"/>
          <a:stretch/>
        </p:blipFill>
        <p:spPr>
          <a:xfrm>
            <a:off x="3213206" y="4104027"/>
            <a:ext cx="1260935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617" y="4088122"/>
            <a:ext cx="1220153" cy="1828800"/>
          </a:xfrm>
          <a:prstGeom prst="rect">
            <a:avLst/>
          </a:prstGeom>
        </p:spPr>
      </p:pic>
      <p:pic>
        <p:nvPicPr>
          <p:cNvPr id="15" name="Picture 1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F36DB19-CBC9-F34A-9E84-308FE665A5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r="27500"/>
          <a:stretch/>
        </p:blipFill>
        <p:spPr>
          <a:xfrm>
            <a:off x="5923493" y="1641807"/>
            <a:ext cx="1228326" cy="1828800"/>
          </a:xfrm>
          <a:prstGeom prst="rect">
            <a:avLst/>
          </a:prstGeom>
        </p:spPr>
      </p:pic>
      <p:sp>
        <p:nvSpPr>
          <p:cNvPr id="27" name="Text Box 13">
            <a:extLst>
              <a:ext uri="{FF2B5EF4-FFF2-40B4-BE49-F238E27FC236}">
                <a16:creationId xmlns:a16="http://schemas.microsoft.com/office/drawing/2014/main" id="{B2A75020-51D2-FB47-B7C6-D2F8CE9CC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121" y="5896119"/>
            <a:ext cx="1735877" cy="56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Gerald Coates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 Narrow" panose="020B0606020202030204" pitchFamily="34" charset="0"/>
              </a:rPr>
              <a:t>Global Church Advocacy</a:t>
            </a:r>
            <a:endParaRPr lang="en-US" altLang="en-US" sz="3200" dirty="0">
              <a:latin typeface="Arial" panose="020B0604020202020204" pitchFamily="34" charset="0"/>
            </a:endParaRPr>
          </a:p>
        </p:txBody>
      </p:sp>
      <p:pic>
        <p:nvPicPr>
          <p:cNvPr id="18" name="Picture 1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E3C9B7D0-95F6-0F41-B57B-AEA5BB14A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53" y="4083006"/>
            <a:ext cx="1252728" cy="182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8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7707B9B-5E69-ED4A-9DA0-3304163594C1}"/>
              </a:ext>
            </a:extLst>
          </p:cNvPr>
          <p:cNvGrpSpPr/>
          <p:nvPr/>
        </p:nvGrpSpPr>
        <p:grpSpPr>
          <a:xfrm>
            <a:off x="0" y="320343"/>
            <a:ext cx="12192000" cy="1142999"/>
            <a:chOff x="-14592" y="304801"/>
            <a:chExt cx="9158592" cy="11429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254015-711B-F841-B974-30683B8AF26E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C2E693-C011-714B-9D3C-1E5E4B385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sp>
        <p:nvSpPr>
          <p:cNvPr id="276" name="TextBox 22"/>
          <p:cNvSpPr txBox="1"/>
          <p:nvPr/>
        </p:nvSpPr>
        <p:spPr>
          <a:xfrm>
            <a:off x="381000" y="639899"/>
            <a:ext cx="6153645" cy="526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>
            <a:lvl1pPr algn="l" defTabSz="914400">
              <a:lnSpc>
                <a:spcPct val="90000"/>
              </a:lnSpc>
              <a:defRPr sz="88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3300" dirty="0"/>
              <a:t>Three Pillars of FMWM</a:t>
            </a:r>
          </a:p>
        </p:txBody>
      </p:sp>
      <p:grpSp>
        <p:nvGrpSpPr>
          <p:cNvPr id="279" name="Group 3"/>
          <p:cNvGrpSpPr/>
          <p:nvPr/>
        </p:nvGrpSpPr>
        <p:grpSpPr>
          <a:xfrm>
            <a:off x="7963363" y="3779191"/>
            <a:ext cx="2512257" cy="2057401"/>
            <a:chOff x="-1" y="0"/>
            <a:chExt cx="6699348" cy="5486400"/>
          </a:xfrm>
        </p:grpSpPr>
        <p:sp>
          <p:nvSpPr>
            <p:cNvPr id="277" name="Oval 21"/>
            <p:cNvSpPr/>
            <p:nvPr/>
          </p:nvSpPr>
          <p:spPr>
            <a:xfrm>
              <a:off x="606474" y="0"/>
              <a:ext cx="5486401" cy="5486400"/>
            </a:xfrm>
            <a:prstGeom prst="ellipse">
              <a:avLst/>
            </a:prstGeom>
            <a:solidFill>
              <a:srgbClr val="FFFFFF"/>
            </a:solidFill>
            <a:ln w="254000" cap="flat">
              <a:solidFill>
                <a:srgbClr val="F26631"/>
              </a:solidFill>
              <a:prstDash val="solid"/>
              <a:miter lim="8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defTabSz="342900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278" name="TextBox 27"/>
            <p:cNvSpPr txBox="1"/>
            <p:nvPr/>
          </p:nvSpPr>
          <p:spPr>
            <a:xfrm>
              <a:off x="-1" y="1111983"/>
              <a:ext cx="6699348" cy="3262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Establish</a:t>
              </a:r>
            </a:p>
            <a:p>
              <a:pPr algn="ctr" defTabSz="342900">
                <a:defRPr sz="56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0" dirty="0"/>
                <a:t>Transformational</a:t>
              </a:r>
            </a:p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Churches</a:t>
              </a:r>
            </a:p>
          </p:txBody>
        </p:sp>
      </p:grpSp>
      <p:grpSp>
        <p:nvGrpSpPr>
          <p:cNvPr id="282" name="Group 15"/>
          <p:cNvGrpSpPr/>
          <p:nvPr/>
        </p:nvGrpSpPr>
        <p:grpSpPr>
          <a:xfrm>
            <a:off x="5139735" y="3121318"/>
            <a:ext cx="2085976" cy="2057401"/>
            <a:chOff x="-1" y="0"/>
            <a:chExt cx="5562601" cy="5486400"/>
          </a:xfrm>
        </p:grpSpPr>
        <p:sp>
          <p:nvSpPr>
            <p:cNvPr id="280" name="Oval 20"/>
            <p:cNvSpPr/>
            <p:nvPr/>
          </p:nvSpPr>
          <p:spPr>
            <a:xfrm>
              <a:off x="-1" y="0"/>
              <a:ext cx="5486401" cy="5486400"/>
            </a:xfrm>
            <a:prstGeom prst="ellipse">
              <a:avLst/>
            </a:prstGeom>
            <a:solidFill>
              <a:srgbClr val="FFFFFF"/>
            </a:solidFill>
            <a:ln w="254000" cap="flat">
              <a:solidFill>
                <a:srgbClr val="F26631"/>
              </a:solidFill>
              <a:prstDash val="solid"/>
              <a:miter lim="8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defTabSz="342900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281" name="TextBox 26"/>
            <p:cNvSpPr txBox="1"/>
            <p:nvPr/>
          </p:nvSpPr>
          <p:spPr>
            <a:xfrm>
              <a:off x="76199" y="1219199"/>
              <a:ext cx="5486401" cy="3262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Empower</a:t>
              </a:r>
            </a:p>
            <a:p>
              <a:pPr algn="ctr" defTabSz="342900">
                <a:defRPr sz="56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0" dirty="0"/>
                <a:t>International</a:t>
              </a:r>
            </a:p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Leaders</a:t>
              </a:r>
            </a:p>
          </p:txBody>
        </p:sp>
      </p:grpSp>
      <p:grpSp>
        <p:nvGrpSpPr>
          <p:cNvPr id="285" name="Group 14"/>
          <p:cNvGrpSpPr/>
          <p:nvPr/>
        </p:nvGrpSpPr>
        <p:grpSpPr>
          <a:xfrm>
            <a:off x="2179098" y="3773457"/>
            <a:ext cx="2057401" cy="2057401"/>
            <a:chOff x="0" y="0"/>
            <a:chExt cx="5486400" cy="5486400"/>
          </a:xfrm>
        </p:grpSpPr>
        <p:sp>
          <p:nvSpPr>
            <p:cNvPr id="283" name="Oval 19"/>
            <p:cNvSpPr/>
            <p:nvPr/>
          </p:nvSpPr>
          <p:spPr>
            <a:xfrm>
              <a:off x="0" y="0"/>
              <a:ext cx="5486400" cy="5486400"/>
            </a:xfrm>
            <a:prstGeom prst="ellipse">
              <a:avLst/>
            </a:prstGeom>
            <a:solidFill>
              <a:srgbClr val="FFFFFF"/>
            </a:solidFill>
            <a:ln w="254000" cap="flat">
              <a:solidFill>
                <a:srgbClr val="F26631"/>
              </a:solidFill>
              <a:prstDash val="solid"/>
              <a:miter lim="8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defTabSz="342900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284" name="TextBox 1"/>
            <p:cNvSpPr txBox="1"/>
            <p:nvPr/>
          </p:nvSpPr>
          <p:spPr>
            <a:xfrm>
              <a:off x="304800" y="1371599"/>
              <a:ext cx="5029200" cy="3262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/>
                <a:t>Mobilize</a:t>
              </a:r>
            </a:p>
            <a:p>
              <a:pPr algn="ctr" defTabSz="342900">
                <a:defRPr sz="56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0"/>
                <a:t>the Global</a:t>
              </a:r>
            </a:p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/>
                <a:t>Church</a:t>
              </a:r>
            </a:p>
          </p:txBody>
        </p:sp>
      </p:grpSp>
      <p:sp>
        <p:nvSpPr>
          <p:cNvPr id="286" name="Plus 28"/>
          <p:cNvSpPr/>
          <p:nvPr/>
        </p:nvSpPr>
        <p:spPr>
          <a:xfrm>
            <a:off x="4483035" y="3950140"/>
            <a:ext cx="405475" cy="401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77" y="7344"/>
                </a:lnTo>
                <a:lnTo>
                  <a:pt x="7377" y="0"/>
                </a:lnTo>
                <a:lnTo>
                  <a:pt x="14223" y="0"/>
                </a:lnTo>
                <a:lnTo>
                  <a:pt x="14223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23" y="14256"/>
                </a:lnTo>
                <a:lnTo>
                  <a:pt x="14223" y="21600"/>
                </a:lnTo>
                <a:lnTo>
                  <a:pt x="7377" y="21600"/>
                </a:lnTo>
                <a:lnTo>
                  <a:pt x="7377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287" name="Plus 34"/>
          <p:cNvSpPr/>
          <p:nvPr/>
        </p:nvSpPr>
        <p:spPr>
          <a:xfrm>
            <a:off x="7478484" y="3949269"/>
            <a:ext cx="405475" cy="401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77" y="7344"/>
                </a:lnTo>
                <a:lnTo>
                  <a:pt x="7377" y="0"/>
                </a:lnTo>
                <a:lnTo>
                  <a:pt x="14223" y="0"/>
                </a:lnTo>
                <a:lnTo>
                  <a:pt x="14223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23" y="14256"/>
                </a:lnTo>
                <a:lnTo>
                  <a:pt x="14223" y="21600"/>
                </a:lnTo>
                <a:lnTo>
                  <a:pt x="7377" y="21600"/>
                </a:lnTo>
                <a:lnTo>
                  <a:pt x="7377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288" name="TextBox 2"/>
          <p:cNvSpPr txBox="1"/>
          <p:nvPr/>
        </p:nvSpPr>
        <p:spPr>
          <a:xfrm>
            <a:off x="4712741" y="2194981"/>
            <a:ext cx="2766519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>
            <a:lvl1pPr algn="l" defTabSz="914400">
              <a:defRPr sz="8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3000" dirty="0"/>
              <a:t>MAKE DISCIPLES</a:t>
            </a:r>
          </a:p>
        </p:txBody>
      </p:sp>
    </p:spTree>
    <p:extLst>
      <p:ext uri="{BB962C8B-B14F-4D97-AF65-F5344CB8AC3E}">
        <p14:creationId xmlns:p14="http://schemas.microsoft.com/office/powerpoint/2010/main" val="2567413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Box 1"/>
          <p:cNvSpPr txBox="1"/>
          <p:nvPr/>
        </p:nvSpPr>
        <p:spPr>
          <a:xfrm>
            <a:off x="3331031" y="2994791"/>
            <a:ext cx="6972300" cy="235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/>
          <a:p>
            <a:pPr algn="ctr" defTabSz="342900">
              <a:lnSpc>
                <a:spcPct val="90000"/>
              </a:lnSpc>
              <a:defRPr sz="8800" b="0">
                <a:latin typeface="Calibri"/>
                <a:ea typeface="Calibri"/>
                <a:cs typeface="Calibri"/>
                <a:sym typeface="Calibri"/>
              </a:defRPr>
            </a:pPr>
            <a:r>
              <a:rPr sz="3300" dirty="0"/>
              <a:t>Approximately 100 missionaries</a:t>
            </a:r>
          </a:p>
          <a:p>
            <a:pPr algn="ctr" defTabSz="342900">
              <a:lnSpc>
                <a:spcPct val="90000"/>
              </a:lnSpc>
              <a:defRPr sz="8800" b="0">
                <a:latin typeface="Calibri"/>
                <a:ea typeface="Calibri"/>
                <a:cs typeface="Calibri"/>
                <a:sym typeface="Calibri"/>
              </a:defRPr>
            </a:pPr>
            <a:r>
              <a:rPr sz="3300" dirty="0"/>
              <a:t>(including extended-term, associate, affiliate and global missionaries)</a:t>
            </a:r>
          </a:p>
          <a:p>
            <a:pPr algn="ctr" defTabSz="342900">
              <a:lnSpc>
                <a:spcPct val="90000"/>
              </a:lnSpc>
              <a:defRPr sz="8800" b="0">
                <a:latin typeface="Calibri"/>
                <a:ea typeface="Calibri"/>
                <a:cs typeface="Calibri"/>
                <a:sym typeface="Calibri"/>
              </a:defRPr>
            </a:pPr>
            <a:r>
              <a:rPr sz="3300" dirty="0"/>
              <a:t>currently serve with </a:t>
            </a:r>
            <a:br>
              <a:rPr sz="3300" dirty="0"/>
            </a:br>
            <a:r>
              <a:rPr sz="3300" dirty="0"/>
              <a:t>Free Methodist World Missions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EEE5E7-BA09-E54D-8844-7987AC3E1EDF}"/>
              </a:ext>
            </a:extLst>
          </p:cNvPr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6F0F5F-6717-4D49-A684-FA22C0A28E78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BF786A-0A6D-4C43-AA20-C88880120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394" name="Picture 2" descr="Picture 2"/>
          <p:cNvPicPr>
            <a:picLocks noChangeAspect="1"/>
          </p:cNvPicPr>
          <p:nvPr/>
        </p:nvPicPr>
        <p:blipFill>
          <a:blip r:embed="rId3"/>
          <a:srcRect l="11667" t="15556" r="15000" b="43333"/>
          <a:stretch>
            <a:fillRect/>
          </a:stretch>
        </p:blipFill>
        <p:spPr>
          <a:xfrm rot="20688699">
            <a:off x="478122" y="895884"/>
            <a:ext cx="2461393" cy="2069808"/>
          </a:xfrm>
          <a:prstGeom prst="rect">
            <a:avLst/>
          </a:prstGeom>
          <a:ln w="12700">
            <a:miter lim="400000"/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1983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Box 1"/>
          <p:cNvSpPr txBox="1"/>
          <p:nvPr/>
        </p:nvSpPr>
        <p:spPr>
          <a:xfrm>
            <a:off x="3745348" y="2507534"/>
            <a:ext cx="6220935" cy="3162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/>
          <a:p>
            <a:pPr algn="ctr" defTabSz="342900">
              <a:defRPr sz="9600">
                <a:latin typeface="Calibri"/>
                <a:ea typeface="Calibri"/>
                <a:cs typeface="Calibri"/>
                <a:sym typeface="Calibri"/>
              </a:defRPr>
            </a:pPr>
            <a:r>
              <a:rPr sz="3600" dirty="0"/>
              <a:t>VISA Ministries </a:t>
            </a:r>
            <a:br>
              <a:rPr sz="3600" dirty="0"/>
            </a:br>
            <a:r>
              <a:rPr sz="3300" dirty="0"/>
              <a:t>offers training and </a:t>
            </a:r>
            <a:br>
              <a:rPr sz="3300" dirty="0"/>
            </a:br>
            <a:r>
              <a:rPr sz="3300" dirty="0"/>
              <a:t>short-term missions service, </a:t>
            </a:r>
            <a:br>
              <a:rPr sz="3300" dirty="0"/>
            </a:br>
            <a:r>
              <a:rPr sz="3300" dirty="0"/>
              <a:t>connecting Free Methodists with a wide variety </a:t>
            </a:r>
            <a:br>
              <a:rPr sz="3300" dirty="0"/>
            </a:br>
            <a:r>
              <a:rPr sz="3300" dirty="0"/>
              <a:t>of global opportunities</a:t>
            </a:r>
            <a:r>
              <a:rPr sz="30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42B534-8EF2-A449-96FC-286A42584665}"/>
              </a:ext>
            </a:extLst>
          </p:cNvPr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4E9A88-33E1-6B48-8680-E51ACD44D5B3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1C0616-29A8-0F49-ABF1-9B4EF915A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400" name="Picture 3" descr="Picture 3"/>
          <p:cNvPicPr>
            <a:picLocks noChangeAspect="1"/>
          </p:cNvPicPr>
          <p:nvPr/>
        </p:nvPicPr>
        <p:blipFill>
          <a:blip r:embed="rId3"/>
          <a:srcRect l="44231" t="4773" r="5769"/>
          <a:stretch>
            <a:fillRect/>
          </a:stretch>
        </p:blipFill>
        <p:spPr>
          <a:xfrm rot="20471746">
            <a:off x="780405" y="1080701"/>
            <a:ext cx="1962423" cy="2803145"/>
          </a:xfrm>
          <a:prstGeom prst="rect">
            <a:avLst/>
          </a:prstGeom>
          <a:ln w="12700">
            <a:miter lim="400000"/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293516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Box 1"/>
          <p:cNvSpPr txBox="1"/>
          <p:nvPr/>
        </p:nvSpPr>
        <p:spPr>
          <a:xfrm>
            <a:off x="2823322" y="2920245"/>
            <a:ext cx="7476619" cy="2562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/>
          <a:p>
            <a:pPr algn="ctr" defTabSz="342900">
              <a:defRPr sz="9600">
                <a:latin typeface="Calibri"/>
                <a:ea typeface="Calibri"/>
                <a:cs typeface="Calibri"/>
                <a:sym typeface="Calibri"/>
              </a:defRPr>
            </a:pPr>
            <a:r>
              <a:rPr sz="3600"/>
              <a:t>Free Methodist World Missions </a:t>
            </a:r>
            <a:br>
              <a:rPr sz="3600"/>
            </a:br>
            <a:r>
              <a:rPr sz="3600"/>
              <a:t>Funding Priorities:</a:t>
            </a:r>
          </a:p>
          <a:p>
            <a:pPr algn="ctr" defTabSz="342900">
              <a:defRPr sz="6400" b="0"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  <a:p>
            <a:pPr algn="ctr" defTabSz="342900">
              <a:defRPr sz="8800" b="0">
                <a:latin typeface="Calibri"/>
                <a:ea typeface="Calibri"/>
                <a:cs typeface="Calibri"/>
                <a:sym typeface="Calibri"/>
              </a:defRPr>
            </a:pPr>
            <a:r>
              <a:rPr sz="3300"/>
              <a:t>Missionary Support Accounts (MSAs)</a:t>
            </a:r>
          </a:p>
          <a:p>
            <a:pPr algn="ctr" defTabSz="342900">
              <a:defRPr sz="8800" b="0">
                <a:latin typeface="Calibri"/>
                <a:ea typeface="Calibri"/>
                <a:cs typeface="Calibri"/>
                <a:sym typeface="Calibri"/>
              </a:defRPr>
            </a:pPr>
            <a:r>
              <a:rPr sz="3300"/>
              <a:t>Church Planting &amp; Development (CPDs)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2E0F74-62B7-9E4E-AEA6-42B90F0BCD0A}"/>
              </a:ext>
            </a:extLst>
          </p:cNvPr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EDF648-9939-9446-8985-9C2C9AD8FC2C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3458FE-4A74-2D4D-9993-1CA298EEE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404" name="Picture 2" descr="Picture 2"/>
          <p:cNvPicPr>
            <a:picLocks noChangeAspect="1"/>
          </p:cNvPicPr>
          <p:nvPr/>
        </p:nvPicPr>
        <p:blipFill>
          <a:blip r:embed="rId3"/>
          <a:srcRect l="20937" t="27502" r="13436" b="12499"/>
          <a:stretch>
            <a:fillRect/>
          </a:stretch>
        </p:blipFill>
        <p:spPr>
          <a:xfrm rot="20886808">
            <a:off x="619904" y="1306612"/>
            <a:ext cx="2716310" cy="1862613"/>
          </a:xfrm>
          <a:prstGeom prst="rect">
            <a:avLst/>
          </a:prstGeom>
          <a:ln w="12700">
            <a:miter lim="400000"/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026107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Box 3"/>
          <p:cNvSpPr txBox="1"/>
          <p:nvPr/>
        </p:nvSpPr>
        <p:spPr>
          <a:xfrm>
            <a:off x="1925632" y="3272152"/>
            <a:ext cx="8622012" cy="1915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/>
          <a:p>
            <a:pPr defTabSz="3429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Missionary Support Accounts (MSAs) include:</a:t>
            </a:r>
          </a:p>
          <a:p>
            <a:pPr marL="214313" indent="-214313" defTabSz="342900">
              <a:buSzPct val="100000"/>
              <a:buFont typeface="Arial"/>
              <a:buChar char="•"/>
              <a:defRPr sz="8000" b="0"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fixed amount (salary, insurance, basic benefits) </a:t>
            </a:r>
          </a:p>
          <a:p>
            <a:pPr marL="214313" indent="-214313" defTabSz="342900">
              <a:buSzPct val="100000"/>
              <a:buFont typeface="Arial"/>
              <a:buChar char="•"/>
              <a:defRPr sz="8000" b="0">
                <a:latin typeface="Calibri"/>
                <a:ea typeface="Calibri"/>
                <a:cs typeface="Calibri"/>
                <a:sym typeface="Calibri"/>
              </a:defRPr>
            </a:pPr>
            <a:r>
              <a:rPr sz="3000"/>
              <a:t>variable amount specific to field (children’s education, rent, utilities, travel, etc.)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7CF98B-8E17-274E-A60D-7719B00B5A8C}"/>
              </a:ext>
            </a:extLst>
          </p:cNvPr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F49AF1-EEB9-E748-87E5-512514498A71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B4264D-0A37-0941-8947-0E865F8AD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40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9911">
            <a:off x="528100" y="1371785"/>
            <a:ext cx="2377030" cy="1782773"/>
          </a:xfrm>
          <a:prstGeom prst="rect">
            <a:avLst/>
          </a:prstGeom>
          <a:ln w="12700">
            <a:miter lim="400000"/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958674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Box 1"/>
          <p:cNvSpPr txBox="1"/>
          <p:nvPr/>
        </p:nvSpPr>
        <p:spPr>
          <a:xfrm>
            <a:off x="1777855" y="2328447"/>
            <a:ext cx="8800461" cy="376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/>
          <a:p>
            <a:pPr defTabSz="3429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Church Planting &amp; Development (CPDs) help resource leaders and strategic initiatives:  </a:t>
            </a:r>
          </a:p>
          <a:p>
            <a:pPr marL="428625" indent="-428625" defTabSz="342900">
              <a:buSzPct val="100000"/>
              <a:buFont typeface="Arial"/>
              <a:buChar char="•"/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3000" b="1" dirty="0"/>
              <a:t>FM national leaders </a:t>
            </a:r>
            <a:r>
              <a:rPr sz="3000" dirty="0"/>
              <a:t>who minister with cultural effectiveness </a:t>
            </a:r>
          </a:p>
          <a:p>
            <a:pPr marL="428625" indent="-428625" defTabSz="342900">
              <a:buSzPct val="100000"/>
              <a:buFont typeface="Arial"/>
              <a:buChar char="•"/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3000" b="1" dirty="0"/>
              <a:t>FM ministries</a:t>
            </a:r>
            <a:r>
              <a:rPr sz="3000" dirty="0"/>
              <a:t>: </a:t>
            </a:r>
          </a:p>
          <a:p>
            <a:pPr marL="600075" lvl="1" indent="-428625" defTabSz="342900">
              <a:buSzPct val="100000"/>
              <a:buFont typeface="Arial"/>
              <a:buChar char="•"/>
              <a:defRPr sz="8000" b="0"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church planting &amp; evangelism</a:t>
            </a:r>
          </a:p>
          <a:p>
            <a:pPr marL="600075" lvl="1" indent="-428625" defTabSz="342900">
              <a:buSzPct val="100000"/>
              <a:buFont typeface="Arial"/>
              <a:buChar char="•"/>
              <a:defRPr sz="8000" b="0"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leadership development </a:t>
            </a:r>
          </a:p>
          <a:p>
            <a:pPr marL="600075" lvl="1" indent="-428625" defTabSz="342900">
              <a:buSzPct val="100000"/>
              <a:buFont typeface="Arial"/>
              <a:buChar char="•"/>
              <a:defRPr sz="8000" b="0">
                <a:latin typeface="Calibri"/>
                <a:ea typeface="Calibri"/>
                <a:cs typeface="Calibri"/>
                <a:sym typeface="Calibri"/>
              </a:defRPr>
            </a:pPr>
            <a:r>
              <a:rPr sz="3000" dirty="0"/>
              <a:t>compassion &amp; community transformation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D748B4-5B40-D844-87E8-200E5448FE5E}"/>
              </a:ext>
            </a:extLst>
          </p:cNvPr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E2B4F0-8FB5-DF4F-9CA1-615FD8210219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34035E-68F2-4346-BAF5-58411E5BA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414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4816">
            <a:off x="228324" y="1159805"/>
            <a:ext cx="2503075" cy="1456639"/>
          </a:xfrm>
          <a:prstGeom prst="rect">
            <a:avLst/>
          </a:prstGeom>
          <a:ln w="12700">
            <a:miter lim="400000"/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63918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12756" y="738017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500" dirty="0">
                <a:solidFill>
                  <a:schemeClr val="bg1"/>
                </a:solidFill>
              </a:rPr>
              <a:t>CONNECT WITH GOD’S </a:t>
            </a:r>
            <a:br>
              <a:rPr lang="en-US" sz="1400" kern="1500" dirty="0">
                <a:solidFill>
                  <a:schemeClr val="bg1"/>
                </a:solidFill>
              </a:rPr>
            </a:br>
            <a:r>
              <a:rPr lang="en-US" sz="1400" kern="1500" dirty="0">
                <a:solidFill>
                  <a:schemeClr val="bg1"/>
                </a:solidFill>
              </a:rPr>
              <a:t>HEART FOR THE WORLD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04802"/>
            <a:ext cx="12192000" cy="1142999"/>
            <a:chOff x="-14592" y="304801"/>
            <a:chExt cx="9158592" cy="1142999"/>
          </a:xfrm>
        </p:grpSpPr>
        <p:sp>
          <p:nvSpPr>
            <p:cNvPr id="11" name="Rectangle 10"/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438400" y="2122241"/>
            <a:ext cx="7315200" cy="34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47447">
              <a:lnSpc>
                <a:spcPct val="150000"/>
              </a:lnSpc>
              <a:spcBef>
                <a:spcPts val="375"/>
              </a:spcBef>
              <a:buNone/>
              <a:defRPr sz="4644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2800" dirty="0"/>
              <a:t>Free Methodist World Missions </a:t>
            </a:r>
          </a:p>
          <a:p>
            <a:pPr algn="ctr" defTabSz="147447">
              <a:lnSpc>
                <a:spcPct val="150000"/>
              </a:lnSpc>
              <a:spcBef>
                <a:spcPts val="375"/>
              </a:spcBef>
              <a:buNone/>
              <a:defRPr sz="4644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800" u="sng" dirty="0">
                <a:latin typeface="Avenir Heavy"/>
                <a:ea typeface="Avenir Heavy"/>
                <a:cs typeface="Avenir Heavy"/>
                <a:sym typeface="Avenir Heavy"/>
              </a:rPr>
              <a:t>makes disciples</a:t>
            </a:r>
            <a:r>
              <a:rPr lang="en-US" sz="2800" dirty="0"/>
              <a:t> </a:t>
            </a:r>
          </a:p>
          <a:p>
            <a:pPr algn="ctr" defTabSz="147447">
              <a:lnSpc>
                <a:spcPct val="150000"/>
              </a:lnSpc>
              <a:spcBef>
                <a:spcPts val="375"/>
              </a:spcBef>
              <a:buNone/>
              <a:defRPr sz="4644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800" dirty="0"/>
              <a:t>by </a:t>
            </a:r>
            <a:r>
              <a:rPr lang="en-US" sz="2800" dirty="0">
                <a:latin typeface="Avenir Heavy"/>
                <a:ea typeface="Avenir Heavy"/>
                <a:cs typeface="Avenir Heavy"/>
                <a:sym typeface="Avenir Heavy"/>
              </a:rPr>
              <a:t>mobilizing the global church </a:t>
            </a:r>
          </a:p>
          <a:p>
            <a:pPr algn="ctr" defTabSz="147447">
              <a:lnSpc>
                <a:spcPct val="150000"/>
              </a:lnSpc>
              <a:spcBef>
                <a:spcPts val="375"/>
              </a:spcBef>
              <a:buNone/>
              <a:defRPr sz="4644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800" dirty="0"/>
              <a:t>and </a:t>
            </a:r>
            <a:r>
              <a:rPr lang="en-US" sz="2800" dirty="0">
                <a:latin typeface="Avenir Heavy"/>
                <a:ea typeface="Avenir Heavy"/>
                <a:cs typeface="Avenir Heavy"/>
                <a:sym typeface="Avenir Heavy"/>
              </a:rPr>
              <a:t>empowering international leaders </a:t>
            </a:r>
          </a:p>
          <a:p>
            <a:pPr algn="ctr" defTabSz="147447">
              <a:lnSpc>
                <a:spcPct val="150000"/>
              </a:lnSpc>
              <a:spcBef>
                <a:spcPts val="375"/>
              </a:spcBef>
              <a:buNone/>
              <a:defRPr sz="4644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800" dirty="0"/>
              <a:t>to </a:t>
            </a:r>
            <a:r>
              <a:rPr lang="en-US" sz="2800" dirty="0">
                <a:latin typeface="Avenir Heavy"/>
                <a:ea typeface="Avenir Heavy"/>
                <a:cs typeface="Avenir Heavy"/>
                <a:sym typeface="Avenir Heavy"/>
              </a:rPr>
              <a:t>establish transformational churches.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62F88CE5-1B4E-8746-937B-33C7AD19E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2"/>
            <a:ext cx="1127535" cy="11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1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0DCDCB9-D127-7D47-BE08-1FFC8B260383}"/>
              </a:ext>
            </a:extLst>
          </p:cNvPr>
          <p:cNvGrpSpPr/>
          <p:nvPr/>
        </p:nvGrpSpPr>
        <p:grpSpPr>
          <a:xfrm>
            <a:off x="0" y="316866"/>
            <a:ext cx="12192000" cy="1142999"/>
            <a:chOff x="-14592" y="304801"/>
            <a:chExt cx="9158592" cy="114299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42A4EA-8C0C-AA4E-87B8-7AD0C66E87F2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38E5C0-F43A-7C4A-BE02-B16081F3D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sp>
        <p:nvSpPr>
          <p:cNvPr id="417" name="Rectangle"/>
          <p:cNvSpPr/>
          <p:nvPr/>
        </p:nvSpPr>
        <p:spPr>
          <a:xfrm>
            <a:off x="6543927" y="4809289"/>
            <a:ext cx="2386718" cy="683987"/>
          </a:xfrm>
          <a:prstGeom prst="rect">
            <a:avLst/>
          </a:prstGeom>
          <a:solidFill>
            <a:srgbClr val="FFFFFF"/>
          </a:solidFill>
          <a:ln w="1524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418" name="Rectangle"/>
          <p:cNvSpPr/>
          <p:nvPr/>
        </p:nvSpPr>
        <p:spPr>
          <a:xfrm>
            <a:off x="1783492" y="4843888"/>
            <a:ext cx="2210376" cy="614786"/>
          </a:xfrm>
          <a:prstGeom prst="rect">
            <a:avLst/>
          </a:prstGeom>
          <a:solidFill>
            <a:srgbClr val="FFFFFF"/>
          </a:solidFill>
          <a:ln w="1524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421" name="TextBox 22"/>
          <p:cNvSpPr txBox="1"/>
          <p:nvPr/>
        </p:nvSpPr>
        <p:spPr>
          <a:xfrm>
            <a:off x="354294" y="696051"/>
            <a:ext cx="6931447" cy="526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>
            <a:lvl1pPr algn="l" defTabSz="914400">
              <a:lnSpc>
                <a:spcPct val="90000"/>
              </a:lnSpc>
              <a:defRPr sz="88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3300" dirty="0"/>
              <a:t>Funding the Three Pillars of FMWM</a:t>
            </a:r>
          </a:p>
        </p:txBody>
      </p:sp>
      <p:grpSp>
        <p:nvGrpSpPr>
          <p:cNvPr id="424" name="Group 3"/>
          <p:cNvGrpSpPr/>
          <p:nvPr/>
        </p:nvGrpSpPr>
        <p:grpSpPr>
          <a:xfrm>
            <a:off x="7955158" y="2113590"/>
            <a:ext cx="2512256" cy="2057401"/>
            <a:chOff x="-1" y="0"/>
            <a:chExt cx="6699348" cy="5486400"/>
          </a:xfrm>
        </p:grpSpPr>
        <p:sp>
          <p:nvSpPr>
            <p:cNvPr id="422" name="Oval 21"/>
            <p:cNvSpPr/>
            <p:nvPr/>
          </p:nvSpPr>
          <p:spPr>
            <a:xfrm>
              <a:off x="606474" y="0"/>
              <a:ext cx="5486401" cy="5486400"/>
            </a:xfrm>
            <a:prstGeom prst="ellipse">
              <a:avLst/>
            </a:prstGeom>
            <a:solidFill>
              <a:srgbClr val="FFFFFF"/>
            </a:solidFill>
            <a:ln w="254000" cap="flat">
              <a:solidFill>
                <a:srgbClr val="F26631"/>
              </a:solidFill>
              <a:prstDash val="solid"/>
              <a:miter lim="8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defTabSz="342900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423" name="TextBox 27"/>
            <p:cNvSpPr txBox="1"/>
            <p:nvPr/>
          </p:nvSpPr>
          <p:spPr>
            <a:xfrm>
              <a:off x="-1" y="1111983"/>
              <a:ext cx="6699348" cy="3262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Establish</a:t>
              </a:r>
            </a:p>
            <a:p>
              <a:pPr algn="ctr" defTabSz="342900">
                <a:defRPr sz="56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0" dirty="0"/>
                <a:t>Transformational</a:t>
              </a:r>
            </a:p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Churches</a:t>
              </a:r>
            </a:p>
          </p:txBody>
        </p:sp>
      </p:grpSp>
      <p:grpSp>
        <p:nvGrpSpPr>
          <p:cNvPr id="427" name="Group 15"/>
          <p:cNvGrpSpPr/>
          <p:nvPr/>
        </p:nvGrpSpPr>
        <p:grpSpPr>
          <a:xfrm>
            <a:off x="5053012" y="2113590"/>
            <a:ext cx="2085976" cy="2057401"/>
            <a:chOff x="-1" y="0"/>
            <a:chExt cx="5562601" cy="5486400"/>
          </a:xfrm>
        </p:grpSpPr>
        <p:sp>
          <p:nvSpPr>
            <p:cNvPr id="425" name="Oval 20"/>
            <p:cNvSpPr/>
            <p:nvPr/>
          </p:nvSpPr>
          <p:spPr>
            <a:xfrm>
              <a:off x="-1" y="0"/>
              <a:ext cx="5486401" cy="5486400"/>
            </a:xfrm>
            <a:prstGeom prst="ellipse">
              <a:avLst/>
            </a:prstGeom>
            <a:solidFill>
              <a:srgbClr val="FFFFFF"/>
            </a:solidFill>
            <a:ln w="254000" cap="flat">
              <a:solidFill>
                <a:srgbClr val="F26631"/>
              </a:solidFill>
              <a:prstDash val="solid"/>
              <a:miter lim="8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defTabSz="342900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426" name="TextBox 26"/>
            <p:cNvSpPr txBox="1"/>
            <p:nvPr/>
          </p:nvSpPr>
          <p:spPr>
            <a:xfrm>
              <a:off x="76199" y="1219199"/>
              <a:ext cx="5486401" cy="3262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Empower</a:t>
              </a:r>
            </a:p>
            <a:p>
              <a:pPr algn="ctr" defTabSz="342900">
                <a:defRPr sz="56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0" dirty="0"/>
                <a:t>International</a:t>
              </a:r>
            </a:p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Leaders</a:t>
              </a:r>
            </a:p>
          </p:txBody>
        </p:sp>
      </p:grpSp>
      <p:grpSp>
        <p:nvGrpSpPr>
          <p:cNvPr id="430" name="Group 14"/>
          <p:cNvGrpSpPr/>
          <p:nvPr/>
        </p:nvGrpSpPr>
        <p:grpSpPr>
          <a:xfrm>
            <a:off x="1762617" y="2113590"/>
            <a:ext cx="2057401" cy="2057401"/>
            <a:chOff x="0" y="0"/>
            <a:chExt cx="5486400" cy="5486400"/>
          </a:xfrm>
        </p:grpSpPr>
        <p:sp>
          <p:nvSpPr>
            <p:cNvPr id="428" name="Oval 19"/>
            <p:cNvSpPr/>
            <p:nvPr/>
          </p:nvSpPr>
          <p:spPr>
            <a:xfrm>
              <a:off x="0" y="0"/>
              <a:ext cx="5486400" cy="5486400"/>
            </a:xfrm>
            <a:prstGeom prst="ellipse">
              <a:avLst/>
            </a:prstGeom>
            <a:solidFill>
              <a:srgbClr val="FFFFFF"/>
            </a:solidFill>
            <a:ln w="254000" cap="flat">
              <a:solidFill>
                <a:srgbClr val="F26631"/>
              </a:solidFill>
              <a:prstDash val="solid"/>
              <a:miter lim="8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 defTabSz="342900">
                <a:defRPr sz="3600"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350" dirty="0"/>
            </a:p>
          </p:txBody>
        </p:sp>
        <p:sp>
          <p:nvSpPr>
            <p:cNvPr id="429" name="TextBox 1"/>
            <p:cNvSpPr txBox="1"/>
            <p:nvPr/>
          </p:nvSpPr>
          <p:spPr>
            <a:xfrm>
              <a:off x="304800" y="1371599"/>
              <a:ext cx="5029200" cy="3262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/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Mobilize</a:t>
              </a:r>
            </a:p>
            <a:p>
              <a:pPr algn="ctr" defTabSz="342900">
                <a:defRPr sz="56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00" dirty="0"/>
                <a:t>the Global</a:t>
              </a:r>
            </a:p>
            <a:p>
              <a:pPr algn="ctr" defTabSz="342900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700" dirty="0"/>
                <a:t>Church</a:t>
              </a:r>
            </a:p>
          </p:txBody>
        </p:sp>
      </p:grpSp>
      <p:sp>
        <p:nvSpPr>
          <p:cNvPr id="431" name="Plus 34"/>
          <p:cNvSpPr/>
          <p:nvPr/>
        </p:nvSpPr>
        <p:spPr>
          <a:xfrm>
            <a:off x="7421049" y="2941541"/>
            <a:ext cx="405475" cy="401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4"/>
                </a:moveTo>
                <a:lnTo>
                  <a:pt x="7377" y="7344"/>
                </a:lnTo>
                <a:lnTo>
                  <a:pt x="7377" y="0"/>
                </a:lnTo>
                <a:lnTo>
                  <a:pt x="14223" y="0"/>
                </a:lnTo>
                <a:lnTo>
                  <a:pt x="14223" y="7344"/>
                </a:lnTo>
                <a:lnTo>
                  <a:pt x="21600" y="7344"/>
                </a:lnTo>
                <a:lnTo>
                  <a:pt x="21600" y="14256"/>
                </a:lnTo>
                <a:lnTo>
                  <a:pt x="14223" y="14256"/>
                </a:lnTo>
                <a:lnTo>
                  <a:pt x="14223" y="21600"/>
                </a:lnTo>
                <a:lnTo>
                  <a:pt x="7377" y="21600"/>
                </a:lnTo>
                <a:lnTo>
                  <a:pt x="7377" y="14256"/>
                </a:lnTo>
                <a:lnTo>
                  <a:pt x="0" y="14256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34290" bIns="34290" anchor="ctr"/>
          <a:lstStyle/>
          <a:p>
            <a:pPr defTabSz="342900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432" name="Arrow"/>
          <p:cNvSpPr/>
          <p:nvPr/>
        </p:nvSpPr>
        <p:spPr>
          <a:xfrm>
            <a:off x="4198390" y="2904165"/>
            <a:ext cx="476251" cy="47625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433" name="Missionary  Support"/>
          <p:cNvSpPr txBox="1"/>
          <p:nvPr/>
        </p:nvSpPr>
        <p:spPr>
          <a:xfrm>
            <a:off x="2399881" y="4862523"/>
            <a:ext cx="1031757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R="0" indent="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Helvetica Neue"/>
              </a:defRPr>
            </a:lvl1pPr>
            <a:lvl2pPr marL="0" marR="0" indent="2286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1600" b="0" dirty="0"/>
              <a:t>Missionary </a:t>
            </a:r>
            <a:br>
              <a:rPr sz="1600" b="0" dirty="0"/>
            </a:br>
            <a:r>
              <a:rPr sz="1600" b="0" dirty="0"/>
              <a:t>Support</a:t>
            </a:r>
          </a:p>
        </p:txBody>
      </p:sp>
      <p:sp>
        <p:nvSpPr>
          <p:cNvPr id="434" name="Church Planting &amp; Development Funds"/>
          <p:cNvSpPr txBox="1"/>
          <p:nvPr/>
        </p:nvSpPr>
        <p:spPr>
          <a:xfrm>
            <a:off x="6883751" y="4881758"/>
            <a:ext cx="1707070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Church Planting &amp;</a:t>
            </a:r>
            <a:br>
              <a:rPr sz="1600" dirty="0"/>
            </a:br>
            <a:r>
              <a:rPr sz="1600" dirty="0"/>
              <a:t>Development Funds</a:t>
            </a:r>
          </a:p>
        </p:txBody>
      </p:sp>
      <p:sp>
        <p:nvSpPr>
          <p:cNvPr id="435" name="Arrow"/>
          <p:cNvSpPr/>
          <p:nvPr/>
        </p:nvSpPr>
        <p:spPr>
          <a:xfrm rot="5400000">
            <a:off x="2553192" y="4379901"/>
            <a:ext cx="476251" cy="248884"/>
          </a:xfrm>
          <a:prstGeom prst="rightArrow">
            <a:avLst>
              <a:gd name="adj1" fmla="val 32000"/>
              <a:gd name="adj2" fmla="val 1224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436" name="Arrow"/>
          <p:cNvSpPr/>
          <p:nvPr/>
        </p:nvSpPr>
        <p:spPr>
          <a:xfrm rot="3616434">
            <a:off x="6542836" y="4330781"/>
            <a:ext cx="722160" cy="248884"/>
          </a:xfrm>
          <a:prstGeom prst="rightArrow">
            <a:avLst>
              <a:gd name="adj1" fmla="val 32000"/>
              <a:gd name="adj2" fmla="val 1224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437" name="Arrow"/>
          <p:cNvSpPr/>
          <p:nvPr/>
        </p:nvSpPr>
        <p:spPr>
          <a:xfrm rot="6975520">
            <a:off x="8067349" y="4329718"/>
            <a:ext cx="722160" cy="248884"/>
          </a:xfrm>
          <a:prstGeom prst="rightArrow">
            <a:avLst>
              <a:gd name="adj1" fmla="val 32000"/>
              <a:gd name="adj2" fmla="val 1224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142799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B6FC08-2CD6-314F-A233-75E9AFCCFA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 b="2168"/>
          <a:stretch/>
        </p:blipFill>
        <p:spPr>
          <a:xfrm>
            <a:off x="0" y="502920"/>
            <a:ext cx="12192000" cy="5852160"/>
          </a:xfrm>
          <a:prstGeom prst="rect">
            <a:avLst/>
          </a:prstGeom>
          <a:effectLst/>
        </p:spPr>
      </p:pic>
      <p:sp>
        <p:nvSpPr>
          <p:cNvPr id="5" name="Rectangle 4"/>
          <p:cNvSpPr/>
          <p:nvPr/>
        </p:nvSpPr>
        <p:spPr>
          <a:xfrm>
            <a:off x="0" y="5342124"/>
            <a:ext cx="12268200" cy="948632"/>
          </a:xfrm>
          <a:prstGeom prst="rect">
            <a:avLst/>
          </a:prstGeom>
          <a:solidFill>
            <a:srgbClr val="7E808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E8CACCC-1401-C940-82A7-C8992A86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79601"/>
            <a:ext cx="1127535" cy="11205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0" b="33891"/>
          <a:stretch/>
        </p:blipFill>
        <p:spPr>
          <a:xfrm>
            <a:off x="8984371" y="5342124"/>
            <a:ext cx="2443853" cy="876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4978" y="5470628"/>
            <a:ext cx="605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Book" panose="02000503020000020003" pitchFamily="2" charset="0"/>
              </a:rPr>
              <a:t>www.fmcusa.org/fmmissions</a:t>
            </a:r>
          </a:p>
        </p:txBody>
      </p:sp>
    </p:spTree>
    <p:extLst>
      <p:ext uri="{BB962C8B-B14F-4D97-AF65-F5344CB8AC3E}">
        <p14:creationId xmlns:p14="http://schemas.microsoft.com/office/powerpoint/2010/main" val="370171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12756" y="738017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kern="1500" dirty="0">
                <a:solidFill>
                  <a:schemeClr val="bg1"/>
                </a:solidFill>
              </a:rPr>
              <a:t>CONNECT WITH GOD’S </a:t>
            </a:r>
            <a:br>
              <a:rPr lang="en-US" sz="1400" kern="1500" dirty="0">
                <a:solidFill>
                  <a:schemeClr val="bg1"/>
                </a:solidFill>
              </a:rPr>
            </a:br>
            <a:r>
              <a:rPr lang="en-US" sz="1400" kern="1500" dirty="0">
                <a:solidFill>
                  <a:schemeClr val="bg1"/>
                </a:solidFill>
              </a:rPr>
              <a:t>HEART FOR THE WORLD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304800"/>
            <a:ext cx="12192000" cy="1142999"/>
            <a:chOff x="-14592" y="304801"/>
            <a:chExt cx="9158592" cy="1142999"/>
          </a:xfrm>
        </p:grpSpPr>
        <p:sp>
          <p:nvSpPr>
            <p:cNvPr id="11" name="Rectangle 10"/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31667" b="34444"/>
          <a:stretch/>
        </p:blipFill>
        <p:spPr>
          <a:xfrm rot="20709442">
            <a:off x="672844" y="131816"/>
            <a:ext cx="2498141" cy="263197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431104" y="2703663"/>
            <a:ext cx="7315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+mn-lt"/>
              </a:rPr>
              <a:t>The Free Methodist Church </a:t>
            </a:r>
            <a:r>
              <a:rPr lang="en-US" altLang="en-US" sz="3600" dirty="0">
                <a:latin typeface="+mn-lt"/>
              </a:rPr>
              <a:t>has ministry in more than </a:t>
            </a:r>
            <a:r>
              <a:rPr lang="en-US" altLang="en-US" sz="3600" b="1" dirty="0">
                <a:latin typeface="+mn-lt"/>
              </a:rPr>
              <a:t>95 countries </a:t>
            </a:r>
            <a:br>
              <a:rPr lang="en-US" altLang="en-US" sz="3600" dirty="0">
                <a:latin typeface="+mn-lt"/>
              </a:rPr>
            </a:br>
            <a:r>
              <a:rPr lang="en-US" altLang="en-US" sz="3600" dirty="0">
                <a:latin typeface="+mn-lt"/>
              </a:rPr>
              <a:t>in </a:t>
            </a:r>
            <a:r>
              <a:rPr lang="en-US" altLang="en-US" sz="3600" b="1" dirty="0">
                <a:latin typeface="+mn-lt"/>
              </a:rPr>
              <a:t>six world areas</a:t>
            </a:r>
            <a:r>
              <a:rPr lang="en-US" altLang="en-US" sz="3600" dirty="0">
                <a:latin typeface="+mn-lt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3600" dirty="0">
                <a:latin typeface="+mn-lt"/>
              </a:rPr>
            </a:br>
            <a:r>
              <a:rPr lang="en-US" altLang="en-US" sz="3600" dirty="0">
                <a:latin typeface="+mn-lt"/>
              </a:rPr>
              <a:t>Africa, Asia, Europe, Latin America, </a:t>
            </a:r>
            <a:br>
              <a:rPr lang="en-US" altLang="en-US" sz="3600" dirty="0">
                <a:latin typeface="+mn-lt"/>
              </a:rPr>
            </a:br>
            <a:r>
              <a:rPr lang="en-US" altLang="en-US" sz="3600" dirty="0">
                <a:latin typeface="+mn-lt"/>
              </a:rPr>
              <a:t>Middle East and North America.</a:t>
            </a:r>
          </a:p>
        </p:txBody>
      </p:sp>
    </p:spTree>
    <p:extLst>
      <p:ext uri="{BB962C8B-B14F-4D97-AF65-F5344CB8AC3E}">
        <p14:creationId xmlns:p14="http://schemas.microsoft.com/office/powerpoint/2010/main" val="3021895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BDB"/>
            </a:gs>
            <a:gs pos="64000">
              <a:srgbClr val="A9A9A9"/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697" y="3109464"/>
            <a:ext cx="7315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400" dirty="0"/>
              <a:t>Total worldwide </a:t>
            </a:r>
            <a:br>
              <a:rPr lang="en-US" altLang="en-US" sz="4400" dirty="0"/>
            </a:br>
            <a:r>
              <a:rPr lang="en-US" altLang="en-US" sz="4400" dirty="0"/>
              <a:t>Free Methodist membership </a:t>
            </a:r>
            <a:br>
              <a:rPr lang="en-US" altLang="en-US" sz="4400" dirty="0"/>
            </a:br>
            <a:r>
              <a:rPr lang="en-US" altLang="en-US" sz="4400" dirty="0"/>
              <a:t>is nearly </a:t>
            </a:r>
            <a:r>
              <a:rPr lang="en-US" altLang="en-US" sz="4400" b="1" dirty="0"/>
              <a:t>1.2 million</a:t>
            </a:r>
            <a:r>
              <a:rPr lang="en-US" altLang="en-US" sz="4400" dirty="0"/>
              <a:t>. </a:t>
            </a:r>
            <a:endParaRPr lang="en-US" sz="4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FC901-0B96-154C-A8EF-E39F0CFE6670}"/>
              </a:ext>
            </a:extLst>
          </p:cNvPr>
          <p:cNvGrpSpPr/>
          <p:nvPr/>
        </p:nvGrpSpPr>
        <p:grpSpPr>
          <a:xfrm>
            <a:off x="0" y="304800"/>
            <a:ext cx="12192000" cy="1142999"/>
            <a:chOff x="-14592" y="304801"/>
            <a:chExt cx="9158592" cy="11429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20B771-1DAF-634B-8644-CCFDEDFEDFE1}"/>
                </a:ext>
              </a:extLst>
            </p:cNvPr>
            <p:cNvSpPr/>
            <p:nvPr/>
          </p:nvSpPr>
          <p:spPr>
            <a:xfrm>
              <a:off x="-14592" y="304801"/>
              <a:ext cx="9158592" cy="1142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292573-5179-CD42-87C5-090280D43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" r="8338"/>
            <a:stretch/>
          </p:blipFill>
          <p:spPr>
            <a:xfrm>
              <a:off x="7116278" y="327212"/>
              <a:ext cx="1905000" cy="112058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395">
            <a:off x="678024" y="299123"/>
            <a:ext cx="3535346" cy="2651509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95431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40264"/>
            <a:ext cx="12192000" cy="65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3" t="20781" r="42118" b="17649"/>
          <a:stretch/>
        </p:blipFill>
        <p:spPr>
          <a:xfrm>
            <a:off x="7416691" y="0"/>
            <a:ext cx="4824048" cy="636533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39" y="-32951"/>
            <a:ext cx="5941430" cy="3951051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Oval 3"/>
          <p:cNvSpPr/>
          <p:nvPr/>
        </p:nvSpPr>
        <p:spPr>
          <a:xfrm>
            <a:off x="2926080" y="1143000"/>
            <a:ext cx="4724400" cy="47244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C1D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95600" y="1603610"/>
            <a:ext cx="47162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6000" b="1" dirty="0"/>
              <a:t>Africa</a:t>
            </a:r>
          </a:p>
          <a:p>
            <a:pPr lvl="0" algn="ctr">
              <a:lnSpc>
                <a:spcPct val="150000"/>
              </a:lnSpc>
            </a:pPr>
            <a:r>
              <a:rPr lang="en-US" altLang="en-US" sz="3600" dirty="0"/>
              <a:t>Membership: </a:t>
            </a:r>
            <a:r>
              <a:rPr lang="en-US" sz="3600" dirty="0"/>
              <a:t>536,551 </a:t>
            </a:r>
            <a:r>
              <a:rPr lang="en-US" altLang="en-US" sz="3600" dirty="0"/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3600" dirty="0"/>
              <a:t>Countries: 25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686800" y="6400800"/>
            <a:ext cx="3410617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2018 membership statistics</a:t>
            </a:r>
          </a:p>
        </p:txBody>
      </p:sp>
    </p:spTree>
    <p:extLst>
      <p:ext uri="{BB962C8B-B14F-4D97-AF65-F5344CB8AC3E}">
        <p14:creationId xmlns:p14="http://schemas.microsoft.com/office/powerpoint/2010/main" val="311819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340264"/>
            <a:ext cx="9144000" cy="65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0" y="329060"/>
            <a:ext cx="9158592" cy="1142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1" t="16614" r="15954" b="8352"/>
          <a:stretch/>
        </p:blipFill>
        <p:spPr>
          <a:xfrm>
            <a:off x="4343400" y="-146648"/>
            <a:ext cx="8046072" cy="647124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85"/>
            <a:ext cx="5356350" cy="401726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Oval 3"/>
          <p:cNvSpPr/>
          <p:nvPr/>
        </p:nvSpPr>
        <p:spPr>
          <a:xfrm>
            <a:off x="2997798" y="1741895"/>
            <a:ext cx="4724400" cy="47244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266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13200" y="2229960"/>
            <a:ext cx="47162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6000" b="1" dirty="0"/>
              <a:t>Asia</a:t>
            </a:r>
          </a:p>
          <a:p>
            <a:pPr lvl="0" algn="ctr">
              <a:lnSpc>
                <a:spcPct val="150000"/>
              </a:lnSpc>
            </a:pPr>
            <a:r>
              <a:rPr lang="en-US" altLang="en-US" sz="3600" dirty="0"/>
              <a:t>Membership: </a:t>
            </a:r>
            <a:r>
              <a:rPr lang="en-US" sz="3600" dirty="0"/>
              <a:t>460,887  Countries: 23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229600" y="6400800"/>
            <a:ext cx="3410617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2018 membership statistics</a:t>
            </a:r>
          </a:p>
        </p:txBody>
      </p:sp>
    </p:spTree>
    <p:extLst>
      <p:ext uri="{BB962C8B-B14F-4D97-AF65-F5344CB8AC3E}">
        <p14:creationId xmlns:p14="http://schemas.microsoft.com/office/powerpoint/2010/main" val="2828542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45276" y="340264"/>
            <a:ext cx="9144000" cy="65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9" b="19188"/>
          <a:stretch/>
        </p:blipFill>
        <p:spPr>
          <a:xfrm>
            <a:off x="3691121" y="-144642"/>
            <a:ext cx="8380861" cy="492295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6"/>
          <a:stretch/>
        </p:blipFill>
        <p:spPr>
          <a:xfrm>
            <a:off x="32951" y="138217"/>
            <a:ext cx="5943600" cy="4357242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Oval 3"/>
          <p:cNvSpPr/>
          <p:nvPr/>
        </p:nvSpPr>
        <p:spPr>
          <a:xfrm>
            <a:off x="2852958" y="1790700"/>
            <a:ext cx="4724400" cy="47244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C7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52958" y="2365958"/>
            <a:ext cx="47162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6000" b="1" dirty="0"/>
              <a:t>Europe</a:t>
            </a:r>
          </a:p>
          <a:p>
            <a:pPr lvl="0" algn="ctr">
              <a:lnSpc>
                <a:spcPct val="150000"/>
              </a:lnSpc>
            </a:pPr>
            <a:r>
              <a:rPr lang="en-US" altLang="en-US" sz="3600" dirty="0"/>
              <a:t>Membership: </a:t>
            </a:r>
            <a:r>
              <a:rPr lang="en-US" sz="3600" dirty="0"/>
              <a:t>3,923 </a:t>
            </a:r>
            <a:r>
              <a:rPr lang="en-US" altLang="en-US" sz="3600" dirty="0"/>
              <a:t> </a:t>
            </a:r>
          </a:p>
          <a:p>
            <a:pPr lvl="0" algn="ctr">
              <a:lnSpc>
                <a:spcPct val="150000"/>
              </a:lnSpc>
            </a:pPr>
            <a:r>
              <a:rPr lang="en-US" sz="3600" dirty="0"/>
              <a:t>Countries: 11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6400800"/>
            <a:ext cx="3410617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2018 membership statistics</a:t>
            </a:r>
          </a:p>
        </p:txBody>
      </p:sp>
    </p:spTree>
    <p:extLst>
      <p:ext uri="{BB962C8B-B14F-4D97-AF65-F5344CB8AC3E}">
        <p14:creationId xmlns:p14="http://schemas.microsoft.com/office/powerpoint/2010/main" val="578372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340264"/>
            <a:ext cx="9144000" cy="65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67"/>
          <a:stretch/>
        </p:blipFill>
        <p:spPr>
          <a:xfrm>
            <a:off x="6400800" y="-51545"/>
            <a:ext cx="5611446" cy="60453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50"/>
            <a:ext cx="5379720" cy="4492066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Oval 3"/>
          <p:cNvSpPr/>
          <p:nvPr/>
        </p:nvSpPr>
        <p:spPr>
          <a:xfrm>
            <a:off x="3399135" y="1701515"/>
            <a:ext cx="4724400" cy="47244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3AC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3188" y="2120172"/>
            <a:ext cx="471629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6000" b="1" dirty="0"/>
              <a:t>Latin </a:t>
            </a:r>
            <a:br>
              <a:rPr lang="en-US" altLang="en-US" sz="6000" b="1" dirty="0"/>
            </a:br>
            <a:r>
              <a:rPr lang="en-US" altLang="en-US" sz="6000" b="1" dirty="0"/>
              <a:t>America</a:t>
            </a:r>
          </a:p>
          <a:p>
            <a:pPr lvl="0" algn="ctr">
              <a:lnSpc>
                <a:spcPct val="150000"/>
              </a:lnSpc>
            </a:pPr>
            <a:r>
              <a:rPr lang="en-US" altLang="en-US" sz="3600" dirty="0"/>
              <a:t>Membership: </a:t>
            </a:r>
            <a:r>
              <a:rPr lang="en-US" sz="3600" dirty="0"/>
              <a:t>92,122  Countries: 22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229600" y="6400800"/>
            <a:ext cx="3410617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2018 membership statistics</a:t>
            </a:r>
          </a:p>
        </p:txBody>
      </p:sp>
    </p:spTree>
    <p:extLst>
      <p:ext uri="{BB962C8B-B14F-4D97-AF65-F5344CB8AC3E}">
        <p14:creationId xmlns:p14="http://schemas.microsoft.com/office/powerpoint/2010/main" val="301593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340264"/>
            <a:ext cx="9144000" cy="65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8184" r="35662" b="9300"/>
          <a:stretch/>
        </p:blipFill>
        <p:spPr>
          <a:xfrm>
            <a:off x="3840068" y="269615"/>
            <a:ext cx="8305801" cy="614622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4"/>
          <a:stretch/>
        </p:blipFill>
        <p:spPr>
          <a:xfrm>
            <a:off x="14416" y="159416"/>
            <a:ext cx="5303520" cy="44069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Oval 3"/>
          <p:cNvSpPr/>
          <p:nvPr/>
        </p:nvSpPr>
        <p:spPr>
          <a:xfrm>
            <a:off x="3265512" y="1863985"/>
            <a:ext cx="4724400" cy="47244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7E8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85975" y="2761973"/>
            <a:ext cx="47162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800" b="1" dirty="0"/>
              <a:t>Middle East </a:t>
            </a:r>
            <a:r>
              <a:rPr lang="en-US" altLang="en-US" sz="3600" dirty="0"/>
              <a:t>Membership: 30,000 + </a:t>
            </a:r>
            <a:r>
              <a:rPr lang="en-US" altLang="en-US" sz="2800" dirty="0"/>
              <a:t>more than 3,000 house churches</a:t>
            </a:r>
          </a:p>
          <a:p>
            <a:pPr lvl="0" algn="ctr"/>
            <a:r>
              <a:rPr lang="en-US" sz="3600" dirty="0"/>
              <a:t>Countries: 7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6400800"/>
            <a:ext cx="3410617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2018 membership statistics</a:t>
            </a:r>
          </a:p>
        </p:txBody>
      </p:sp>
    </p:spTree>
    <p:extLst>
      <p:ext uri="{BB962C8B-B14F-4D97-AF65-F5344CB8AC3E}">
        <p14:creationId xmlns:p14="http://schemas.microsoft.com/office/powerpoint/2010/main" val="801477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2047</TotalTime>
  <Words>417</Words>
  <Application>Microsoft Macintosh PowerPoint</Application>
  <PresentationFormat>Widescreen</PresentationFormat>
  <Paragraphs>103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Avenir Book</vt:lpstr>
      <vt:lpstr>Avenir Heavy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Litsey</dc:creator>
  <cp:lastModifiedBy>Gerald Coates</cp:lastModifiedBy>
  <cp:revision>124</cp:revision>
  <cp:lastPrinted>2014-11-11T18:44:54Z</cp:lastPrinted>
  <dcterms:created xsi:type="dcterms:W3CDTF">2014-10-07T19:07:52Z</dcterms:created>
  <dcterms:modified xsi:type="dcterms:W3CDTF">2019-11-15T20:54:09Z</dcterms:modified>
</cp:coreProperties>
</file>