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23"/>
  </p:notesMasterIdLst>
  <p:sldIdLst>
    <p:sldId id="278" r:id="rId2"/>
    <p:sldId id="257" r:id="rId3"/>
    <p:sldId id="292" r:id="rId4"/>
    <p:sldId id="258" r:id="rId5"/>
    <p:sldId id="281" r:id="rId6"/>
    <p:sldId id="280" r:id="rId7"/>
    <p:sldId id="282" r:id="rId8"/>
    <p:sldId id="283" r:id="rId9"/>
    <p:sldId id="284" r:id="rId10"/>
    <p:sldId id="285" r:id="rId11"/>
    <p:sldId id="279" r:id="rId12"/>
    <p:sldId id="277" r:id="rId13"/>
    <p:sldId id="270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289" r:id="rId2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631"/>
    <a:srgbClr val="C1D82F"/>
    <a:srgbClr val="13B5EA"/>
    <a:srgbClr val="A9A9A9"/>
    <a:srgbClr val="DBDBDB"/>
    <a:srgbClr val="03AC82"/>
    <a:srgbClr val="7E8082"/>
    <a:srgbClr val="FFC7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64"/>
    <p:restoredTop sz="94691"/>
  </p:normalViewPr>
  <p:slideViewPr>
    <p:cSldViewPr>
      <p:cViewPr varScale="1">
        <p:scale>
          <a:sx n="103" d="100"/>
          <a:sy n="103" d="100"/>
        </p:scale>
        <p:origin x="576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806437501763893"/>
          <c:y val="0.13535992133523622"/>
          <c:w val="0.83014349031842716"/>
          <c:h val="0.796902782883061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1950</c:v>
                </c:pt>
              </c:strCache>
            </c:strRef>
          </c:tx>
          <c:spPr>
            <a:solidFill>
              <a:srgbClr val="7E808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#,##0</c:formatCode>
                <c:ptCount val="1"/>
                <c:pt idx="0">
                  <c:v>71030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A9-4E04-8495-595392332318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1980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#,##0</c:formatCode>
                <c:ptCount val="1"/>
                <c:pt idx="0">
                  <c:v>183253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4A9-4E04-8495-595392332318}"/>
            </c:ext>
          </c:extLst>
        </c:ser>
        <c:ser>
          <c:idx val="2"/>
          <c:order val="2"/>
          <c:tx>
            <c:strRef>
              <c:f>Sheet1!$E$1</c:f>
              <c:strCache>
                <c:ptCount val="1"/>
                <c:pt idx="0">
                  <c:v>2000</c:v>
                </c:pt>
              </c:strCache>
            </c:strRef>
          </c:tx>
          <c:spPr>
            <a:solidFill>
              <a:srgbClr val="13B5E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#,##0</c:formatCode>
                <c:ptCount val="1"/>
                <c:pt idx="0">
                  <c:v>515537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4A9-4E04-8495-595392332318}"/>
            </c:ext>
          </c:extLst>
        </c:ser>
        <c:ser>
          <c:idx val="3"/>
          <c:order val="3"/>
          <c:tx>
            <c:strRef>
              <c:f>Sheet1!$F$1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C1D82F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1,198,805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44A9-4E04-8495-59539233231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Sheet1!$F$2</c:f>
              <c:numCache>
                <c:formatCode>#,##0</c:formatCode>
                <c:ptCount val="1"/>
                <c:pt idx="0">
                  <c:v>1198805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4A9-4E04-8495-59539233231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74864264"/>
        <c:axId val="474864656"/>
      </c:barChart>
      <c:catAx>
        <c:axId val="474864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4864656"/>
        <c:crossesAt val="0"/>
        <c:auto val="1"/>
        <c:lblAlgn val="ctr"/>
        <c:lblOffset val="100"/>
        <c:noMultiLvlLbl val="0"/>
      </c:catAx>
      <c:valAx>
        <c:axId val="474864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4864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5436147094516409"/>
          <c:y val="0.92542862183920349"/>
          <c:w val="0.63464623373691187"/>
          <c:h val="7.4571378160796495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 baseline="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FB66CCC-DD16-4CDB-BD32-9D66D9206E86}" type="datetimeFigureOut">
              <a:rPr lang="en-US" smtClean="0"/>
              <a:t>5/24/23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7A457EB-F7D6-4CD9-8C45-C538BE3FA6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355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A457EB-F7D6-4CD9-8C45-C538BE3FA6C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055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A457EB-F7D6-4CD9-8C45-C538BE3FA6C6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660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AAB6F-D4B4-44F9-9249-0D2AC8781BDA}" type="datetimeFigureOut">
              <a:rPr lang="en-US" smtClean="0"/>
              <a:t>5/24/23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5BF80-7D32-4F3C-9BB2-A57D0F6997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857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AAB6F-D4B4-44F9-9249-0D2AC8781BDA}" type="datetimeFigureOut">
              <a:rPr lang="en-US" smtClean="0"/>
              <a:t>5/24/23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5BF80-7D32-4F3C-9BB2-A57D0F6997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128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AAB6F-D4B4-44F9-9249-0D2AC8781BDA}" type="datetimeFigureOut">
              <a:rPr lang="en-US" smtClean="0"/>
              <a:t>5/24/23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5BF80-7D32-4F3C-9BB2-A57D0F6997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921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AAB6F-D4B4-44F9-9249-0D2AC8781BDA}" type="datetimeFigureOut">
              <a:rPr lang="en-US" smtClean="0"/>
              <a:t>5/24/23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5BF80-7D32-4F3C-9BB2-A57D0F6997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043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AAB6F-D4B4-44F9-9249-0D2AC8781BDA}" type="datetimeFigureOut">
              <a:rPr lang="en-US" smtClean="0"/>
              <a:t>5/24/23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5BF80-7D32-4F3C-9BB2-A57D0F6997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595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AAB6F-D4B4-44F9-9249-0D2AC8781BDA}" type="datetimeFigureOut">
              <a:rPr lang="en-US" smtClean="0"/>
              <a:t>5/24/23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5BF80-7D32-4F3C-9BB2-A57D0F6997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722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AAB6F-D4B4-44F9-9249-0D2AC8781BDA}" type="datetimeFigureOut">
              <a:rPr lang="en-US" smtClean="0"/>
              <a:t>5/24/23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5BF80-7D32-4F3C-9BB2-A57D0F6997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436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AAB6F-D4B4-44F9-9249-0D2AC8781BDA}" type="datetimeFigureOut">
              <a:rPr lang="en-US" smtClean="0"/>
              <a:t>5/24/23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5BF80-7D32-4F3C-9BB2-A57D0F6997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068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AAB6F-D4B4-44F9-9249-0D2AC8781BDA}" type="datetimeFigureOut">
              <a:rPr lang="en-US" smtClean="0"/>
              <a:t>5/24/23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5BF80-7D32-4F3C-9BB2-A57D0F6997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58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AAB6F-D4B4-44F9-9249-0D2AC8781BDA}" type="datetimeFigureOut">
              <a:rPr lang="en-US" smtClean="0"/>
              <a:t>5/24/23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5BF80-7D32-4F3C-9BB2-A57D0F6997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217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AAB6F-D4B4-44F9-9249-0D2AC8781BDA}" type="datetimeFigureOut">
              <a:rPr lang="en-US" smtClean="0"/>
              <a:t>5/24/23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5BF80-7D32-4F3C-9BB2-A57D0F6997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215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40000"/>
                <a:lumOff val="60000"/>
              </a:schemeClr>
            </a:gs>
            <a:gs pos="64000">
              <a:schemeClr val="accent3">
                <a:lumMod val="95000"/>
                <a:lumOff val="5000"/>
              </a:schemeClr>
            </a:gs>
            <a:gs pos="100000">
              <a:schemeClr val="accent3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7AAB6F-D4B4-44F9-9249-0D2AC8781BDA}" type="datetimeFigureOut">
              <a:rPr lang="en-US" smtClean="0"/>
              <a:t>5/24/23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5BF80-7D32-4F3C-9BB2-A57D0F6997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518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80" b="33891"/>
          <a:stretch/>
        </p:blipFill>
        <p:spPr>
          <a:xfrm>
            <a:off x="5343726" y="76200"/>
            <a:ext cx="3800274" cy="1371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2" r="17667"/>
          <a:stretch/>
        </p:blipFill>
        <p:spPr>
          <a:xfrm>
            <a:off x="0" y="-152400"/>
            <a:ext cx="9144000" cy="653501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5943600"/>
            <a:ext cx="91440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4080568"/>
            <a:ext cx="9144000" cy="1981200"/>
          </a:xfrm>
          <a:prstGeom prst="rect">
            <a:avLst/>
          </a:prstGeom>
          <a:solidFill>
            <a:srgbClr val="7E8082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1000" y="4470694"/>
            <a:ext cx="441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venir Book" panose="02000503020000020003" pitchFamily="2" charset="0"/>
              </a:rPr>
              <a:t>The Global Free Methodist Church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4274138"/>
            <a:ext cx="4143517" cy="1339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7257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340264"/>
            <a:ext cx="9144000" cy="65177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63137" b="16258"/>
          <a:stretch/>
        </p:blipFill>
        <p:spPr>
          <a:xfrm>
            <a:off x="3581400" y="633421"/>
            <a:ext cx="5562600" cy="6239820"/>
          </a:xfrm>
          <a:prstGeom prst="rect">
            <a:avLst/>
          </a:prstGeom>
          <a:effectLst>
            <a:softEdge rad="2540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2153"/>
            <a:ext cx="4724400" cy="3137970"/>
          </a:xfrm>
          <a:prstGeom prst="rect">
            <a:avLst/>
          </a:prstGeom>
          <a:effectLst>
            <a:softEdge rad="254000"/>
          </a:effectLst>
        </p:spPr>
      </p:pic>
      <p:sp>
        <p:nvSpPr>
          <p:cNvPr id="4" name="Oval 3"/>
          <p:cNvSpPr/>
          <p:nvPr/>
        </p:nvSpPr>
        <p:spPr>
          <a:xfrm>
            <a:off x="609600" y="1802829"/>
            <a:ext cx="4724400" cy="4724400"/>
          </a:xfrm>
          <a:prstGeom prst="ellipse">
            <a:avLst/>
          </a:prstGeom>
          <a:solidFill>
            <a:schemeClr val="bg1"/>
          </a:solidFill>
          <a:ln w="127000">
            <a:solidFill>
              <a:srgbClr val="13B5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50132" y="2636071"/>
            <a:ext cx="471629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en-US" sz="4800" b="1" dirty="0"/>
              <a:t>Canada &amp; U.S.A.</a:t>
            </a:r>
          </a:p>
          <a:p>
            <a:pPr lvl="0" algn="ctr">
              <a:lnSpc>
                <a:spcPct val="150000"/>
              </a:lnSpc>
            </a:pPr>
            <a:r>
              <a:rPr lang="en-US" altLang="en-US" sz="3600" dirty="0"/>
              <a:t>Membership: </a:t>
            </a:r>
            <a:r>
              <a:rPr lang="en-US" sz="3600" dirty="0"/>
              <a:t>77,819 </a:t>
            </a:r>
            <a:endParaRPr lang="en-US" altLang="en-US" sz="3600" dirty="0"/>
          </a:p>
          <a:p>
            <a:pPr lvl="0" algn="ctr">
              <a:lnSpc>
                <a:spcPct val="150000"/>
              </a:lnSpc>
            </a:pPr>
            <a:r>
              <a:rPr lang="en-US" sz="3600" dirty="0"/>
              <a:t>Countries: 2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5581580" y="6324600"/>
            <a:ext cx="3410617" cy="380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2018 membership statistics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43935" y="5183341"/>
            <a:ext cx="3655730" cy="999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3600" dirty="0">
                <a:solidFill>
                  <a:srgbClr val="03AC82"/>
                </a:solidFill>
              </a:rPr>
              <a:t>4.2% of worldwide total</a:t>
            </a:r>
          </a:p>
        </p:txBody>
      </p:sp>
    </p:spTree>
    <p:extLst>
      <p:ext uri="{BB962C8B-B14F-4D97-AF65-F5344CB8AC3E}">
        <p14:creationId xmlns:p14="http://schemas.microsoft.com/office/powerpoint/2010/main" val="1392529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3259382698"/>
              </p:ext>
            </p:extLst>
          </p:nvPr>
        </p:nvGraphicFramePr>
        <p:xfrm>
          <a:off x="1021403" y="1505129"/>
          <a:ext cx="7086600" cy="4726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Rectangle 10"/>
          <p:cNvSpPr/>
          <p:nvPr/>
        </p:nvSpPr>
        <p:spPr>
          <a:xfrm>
            <a:off x="-14593" y="304800"/>
            <a:ext cx="9158592" cy="114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2" r="8338"/>
          <a:stretch/>
        </p:blipFill>
        <p:spPr>
          <a:xfrm>
            <a:off x="7116277" y="327211"/>
            <a:ext cx="1905000" cy="112058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81000" y="247470"/>
            <a:ext cx="82295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Worldwide Free Methodist </a:t>
            </a:r>
            <a:br>
              <a:rPr lang="en-US" sz="3600" dirty="0"/>
            </a:br>
            <a:r>
              <a:rPr lang="en-US" sz="3600" dirty="0"/>
              <a:t>Church Membership</a:t>
            </a:r>
          </a:p>
        </p:txBody>
      </p:sp>
    </p:spTree>
    <p:extLst>
      <p:ext uri="{BB962C8B-B14F-4D97-AF65-F5344CB8AC3E}">
        <p14:creationId xmlns:p14="http://schemas.microsoft.com/office/powerpoint/2010/main" val="33702164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95038" y="2103120"/>
            <a:ext cx="1274721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51587" y="4400549"/>
            <a:ext cx="13589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78957" y="2103120"/>
            <a:ext cx="1273268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36889" y="2174356"/>
            <a:ext cx="1905000" cy="1417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Matthew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800" b="1" dirty="0">
                <a:latin typeface="Arial" panose="020B0604020202020204" pitchFamily="34" charset="0"/>
              </a:rPr>
              <a:t>Whitehead</a:t>
            </a:r>
            <a:endParaRPr kumimoji="0" lang="en-US" altLang="en-US" sz="2800" b="1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i="0" u="none" strike="noStrike" cap="none" normalizeH="0" baseline="0" dirty="0">
                <a:ln>
                  <a:noFill/>
                </a:ln>
                <a:effectLst/>
                <a:latin typeface="Arial Narrow" panose="020B0606020202030204" pitchFamily="34" charset="0"/>
              </a:rPr>
              <a:t>Afri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Arial Narrow" panose="020B0606020202030204" pitchFamily="34" charset="0"/>
              </a:rPr>
              <a:t>ca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>
                <a:latin typeface="Arial Narrow" panose="020B0606020202030204" pitchFamily="34" charset="0"/>
              </a:rPr>
              <a:t>Asia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effectLst/>
              <a:latin typeface="Arial Narrow" panose="020B0606020202030204" pitchFamily="34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4800600" y="2133600"/>
            <a:ext cx="1901730" cy="1417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Linda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800" b="1" dirty="0">
                <a:latin typeface="Arial" panose="020B0604020202020204" pitchFamily="34" charset="0"/>
              </a:rPr>
              <a:t>Adams</a:t>
            </a:r>
            <a:endParaRPr kumimoji="0" lang="en-US" altLang="en-US" sz="2800" b="1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Arial Narrow" panose="020B0606020202030204" pitchFamily="34" charset="0"/>
              </a:rPr>
              <a:t>Latin America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1756075" y="4267200"/>
            <a:ext cx="2552648" cy="1405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Keith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800" b="1" dirty="0">
                <a:latin typeface="Arial" panose="020B0604020202020204" pitchFamily="34" charset="0"/>
              </a:rPr>
              <a:t>Cowart</a:t>
            </a:r>
            <a:endParaRPr kumimoji="0" lang="en-US" altLang="en-US" sz="2800" b="1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>
                <a:latin typeface="Arial Narrow" panose="020B0606020202030204" pitchFamily="34" charset="0"/>
              </a:rPr>
              <a:t>Europe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Arial Narrow" panose="020B0606020202030204" pitchFamily="34" charset="0"/>
              </a:rPr>
              <a:t>Middle East</a:t>
            </a:r>
            <a:endParaRPr kumimoji="0" lang="en-US" altLang="en-US" sz="54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-14592" y="290998"/>
            <a:ext cx="9158592" cy="1142999"/>
            <a:chOff x="-14592" y="304801"/>
            <a:chExt cx="9158592" cy="1142999"/>
          </a:xfrm>
        </p:grpSpPr>
        <p:sp>
          <p:nvSpPr>
            <p:cNvPr id="17" name="Rectangle 16"/>
            <p:cNvSpPr/>
            <p:nvPr/>
          </p:nvSpPr>
          <p:spPr>
            <a:xfrm>
              <a:off x="-14592" y="304801"/>
              <a:ext cx="9158592" cy="1142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22" r="8338"/>
            <a:stretch/>
          </p:blipFill>
          <p:spPr>
            <a:xfrm>
              <a:off x="7116278" y="327212"/>
              <a:ext cx="1905000" cy="1120588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411218" y="361671"/>
            <a:ext cx="6458196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3200" dirty="0"/>
              <a:t>Free Methodist World Missions </a:t>
            </a:r>
            <a:br>
              <a:rPr lang="en-US" sz="3200" dirty="0"/>
            </a:br>
            <a:r>
              <a:rPr lang="en-US" sz="3200" dirty="0"/>
              <a:t>Leadership Team - Bishops </a:t>
            </a:r>
          </a:p>
        </p:txBody>
      </p:sp>
    </p:spTree>
    <p:extLst>
      <p:ext uri="{BB962C8B-B14F-4D97-AF65-F5344CB8AC3E}">
        <p14:creationId xmlns:p14="http://schemas.microsoft.com/office/powerpoint/2010/main" val="227220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AB0A4DCC-F49D-DE4C-BAA0-BC17A5633AA0}"/>
              </a:ext>
            </a:extLst>
          </p:cNvPr>
          <p:cNvGrpSpPr/>
          <p:nvPr/>
        </p:nvGrpSpPr>
        <p:grpSpPr>
          <a:xfrm>
            <a:off x="-14592" y="290998"/>
            <a:ext cx="9158592" cy="1142999"/>
            <a:chOff x="-14592" y="304801"/>
            <a:chExt cx="9158592" cy="1142999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3C801FF-E534-A64C-BCF1-898ECAA3D85D}"/>
                </a:ext>
              </a:extLst>
            </p:cNvPr>
            <p:cNvSpPr/>
            <p:nvPr/>
          </p:nvSpPr>
          <p:spPr>
            <a:xfrm>
              <a:off x="-14592" y="304801"/>
              <a:ext cx="9158592" cy="1142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57D1F043-114A-F74C-8B48-F99E3BFF7B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22" r="8338"/>
            <a:stretch/>
          </p:blipFill>
          <p:spPr>
            <a:xfrm>
              <a:off x="7116278" y="327212"/>
              <a:ext cx="1905000" cy="1120588"/>
            </a:xfrm>
            <a:prstGeom prst="rect">
              <a:avLst/>
            </a:prstGeom>
          </p:spPr>
        </p:pic>
      </p:grpSp>
      <p:sp>
        <p:nvSpPr>
          <p:cNvPr id="23" name="TextBox 22"/>
          <p:cNvSpPr txBox="1"/>
          <p:nvPr/>
        </p:nvSpPr>
        <p:spPr>
          <a:xfrm>
            <a:off x="457200" y="472308"/>
            <a:ext cx="6757060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800" dirty="0"/>
              <a:t>Free Methodist World Missions </a:t>
            </a:r>
            <a:br>
              <a:rPr lang="en-US" sz="2800" dirty="0"/>
            </a:br>
            <a:r>
              <a:rPr lang="en-US" sz="2800" dirty="0"/>
              <a:t>Leadership Team - Area Directors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EA9F0723-C2A1-05A5-EFC6-7E871F9FF0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26835" y="1802196"/>
            <a:ext cx="1234441" cy="1645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6F9A9C44-A3F6-C510-378D-837AA251AC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3" r="3373" b="7644"/>
          <a:stretch/>
        </p:blipFill>
        <p:spPr bwMode="auto">
          <a:xfrm>
            <a:off x="2971800" y="1798929"/>
            <a:ext cx="1234440" cy="1630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sp>
        <p:nvSpPr>
          <p:cNvPr id="8" name="Text Box 8">
            <a:extLst>
              <a:ext uri="{FF2B5EF4-FFF2-40B4-BE49-F238E27FC236}">
                <a16:creationId xmlns:a16="http://schemas.microsoft.com/office/drawing/2014/main" id="{A0264D8D-07F9-E452-9A3A-E3137695A2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8401" y="3468892"/>
            <a:ext cx="1520825" cy="633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latin typeface="Arial" panose="020B0604020202020204" pitchFamily="34" charset="0"/>
              </a:rPr>
              <a:t>Mike Reynen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latin typeface="Arial Narrow" panose="020B0606020202030204" pitchFamily="34" charset="0"/>
              </a:rPr>
              <a:t>Africa</a:t>
            </a:r>
            <a:endParaRPr lang="en-US" altLang="en-US" sz="3200" dirty="0">
              <a:latin typeface="Arial" panose="020B0604020202020204" pitchFamily="34" charset="0"/>
            </a:endParaRP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B72F7B81-9B4A-7A8F-DECA-B627E4F4DD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1741" y="3497059"/>
            <a:ext cx="1877025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latin typeface="Arial" panose="020B0604020202020204" pitchFamily="34" charset="0"/>
              </a:rPr>
              <a:t>Pastor Eric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latin typeface="Arial Narrow" panose="020B0606020202030204" pitchFamily="34" charset="0"/>
              </a:rPr>
              <a:t>Asia</a:t>
            </a:r>
            <a:endParaRPr lang="en-US" altLang="en-US" sz="3200" dirty="0">
              <a:latin typeface="Arial" panose="020B0604020202020204" pitchFamily="34" charset="0"/>
            </a:endParaRPr>
          </a:p>
        </p:txBody>
      </p:sp>
      <p:sp>
        <p:nvSpPr>
          <p:cNvPr id="13" name="Text Box 10">
            <a:extLst>
              <a:ext uri="{FF2B5EF4-FFF2-40B4-BE49-F238E27FC236}">
                <a16:creationId xmlns:a16="http://schemas.microsoft.com/office/drawing/2014/main" id="{6F92EDFA-0F72-69A8-D95C-809FB06C8E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4868" y="3488593"/>
            <a:ext cx="2657475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latin typeface="Arial" panose="020B0604020202020204" pitchFamily="34" charset="0"/>
              </a:rPr>
              <a:t>Ricardo Gomez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latin typeface="Arial Narrow" panose="020B0606020202030204" pitchFamily="34" charset="0"/>
              </a:rPr>
              <a:t>Latin America</a:t>
            </a:r>
            <a:endParaRPr lang="en-US" altLang="en-US" sz="3200" dirty="0">
              <a:latin typeface="Arial" panose="020B0604020202020204" pitchFamily="34" charset="0"/>
            </a:endParaRPr>
          </a:p>
        </p:txBody>
      </p:sp>
      <p:sp>
        <p:nvSpPr>
          <p:cNvPr id="14" name="Text Box 11">
            <a:extLst>
              <a:ext uri="{FF2B5EF4-FFF2-40B4-BE49-F238E27FC236}">
                <a16:creationId xmlns:a16="http://schemas.microsoft.com/office/drawing/2014/main" id="{59C84ED7-BC9B-0F4F-629A-FECCBC1AEE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8477" y="5979894"/>
            <a:ext cx="2070100" cy="734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latin typeface="Arial" panose="020B0604020202020204" pitchFamily="34" charset="0"/>
              </a:rPr>
              <a:t>Pastor Dale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latin typeface="Arial Narrow" panose="020B0606020202030204" pitchFamily="34" charset="0"/>
              </a:rPr>
              <a:t>Middle East</a:t>
            </a:r>
            <a:endParaRPr lang="en-US" altLang="en-US" sz="3200" dirty="0">
              <a:latin typeface="Arial" panose="020B0604020202020204" pitchFamily="34" charset="0"/>
            </a:endParaRPr>
          </a:p>
        </p:txBody>
      </p:sp>
      <p:sp>
        <p:nvSpPr>
          <p:cNvPr id="16" name="Text Box 13">
            <a:extLst>
              <a:ext uri="{FF2B5EF4-FFF2-40B4-BE49-F238E27FC236}">
                <a16:creationId xmlns:a16="http://schemas.microsoft.com/office/drawing/2014/main" id="{8FB560E4-E1ED-BD47-3A13-1B6D1B01C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1527" y="5983890"/>
            <a:ext cx="1522413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latin typeface="Arial" panose="020B0604020202020204" pitchFamily="34" charset="0"/>
              </a:rPr>
              <a:t>Josh Fajardo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latin typeface="Arial Narrow" panose="020B0606020202030204" pitchFamily="34" charset="0"/>
              </a:rPr>
              <a:t>Southern Europe</a:t>
            </a:r>
            <a:endParaRPr lang="en-US" altLang="en-US" sz="3200" dirty="0">
              <a:latin typeface="Arial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AE0E8A9-7F54-9512-3C59-1FC4723AA3D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1" t="9502" r="4337" b="-5262"/>
          <a:stretch/>
        </p:blipFill>
        <p:spPr>
          <a:xfrm>
            <a:off x="2118478" y="4253487"/>
            <a:ext cx="1234440" cy="171445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0EFF739-6870-3882-764C-90D676D2FF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21888" y="4253487"/>
            <a:ext cx="1220724" cy="164592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DCACF13-1304-A303-3737-188B0528614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3" r="5223" b="11308"/>
          <a:stretch/>
        </p:blipFill>
        <p:spPr>
          <a:xfrm>
            <a:off x="4828766" y="1798929"/>
            <a:ext cx="1234440" cy="1630071"/>
          </a:xfrm>
          <a:prstGeom prst="rect">
            <a:avLst/>
          </a:prstGeom>
        </p:spPr>
      </p:pic>
      <p:sp>
        <p:nvSpPr>
          <p:cNvPr id="25" name="Text Box 13">
            <a:extLst>
              <a:ext uri="{FF2B5EF4-FFF2-40B4-BE49-F238E27FC236}">
                <a16:creationId xmlns:a16="http://schemas.microsoft.com/office/drawing/2014/main" id="{1DE35D63-CE1A-0FBA-5091-C3CE701C1E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0025" y="5982167"/>
            <a:ext cx="1735877" cy="569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latin typeface="Arial" panose="020B0604020202020204" pitchFamily="34" charset="0"/>
              </a:rPr>
              <a:t>Gerald Coates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latin typeface="Arial Narrow" panose="020B0606020202030204" pitchFamily="34" charset="0"/>
              </a:rPr>
              <a:t>Global Engagement</a:t>
            </a:r>
            <a:endParaRPr lang="en-US" altLang="en-US" sz="3200" dirty="0">
              <a:latin typeface="Arial" panose="020B0604020202020204" pitchFamily="34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F04DC166-2BD1-BBC8-B9C9-7FFCDEDEB5A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40025" y="4233065"/>
            <a:ext cx="1234440" cy="16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0380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37326B50-235D-AD49-AA12-6B3A819F153B}"/>
              </a:ext>
            </a:extLst>
          </p:cNvPr>
          <p:cNvGrpSpPr/>
          <p:nvPr/>
        </p:nvGrpSpPr>
        <p:grpSpPr>
          <a:xfrm>
            <a:off x="-14592" y="290998"/>
            <a:ext cx="9158592" cy="1142999"/>
            <a:chOff x="-14592" y="304801"/>
            <a:chExt cx="9158592" cy="1142999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ACBDED1-3FA8-E047-9E4E-8D0395E8C497}"/>
                </a:ext>
              </a:extLst>
            </p:cNvPr>
            <p:cNvSpPr/>
            <p:nvPr/>
          </p:nvSpPr>
          <p:spPr>
            <a:xfrm>
              <a:off x="-14592" y="304801"/>
              <a:ext cx="9158592" cy="1142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F3FA030-CDCA-8543-8915-FE6FA90BF4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22" r="8338"/>
            <a:stretch/>
          </p:blipFill>
          <p:spPr>
            <a:xfrm>
              <a:off x="7116278" y="327212"/>
              <a:ext cx="1905000" cy="1120588"/>
            </a:xfrm>
            <a:prstGeom prst="rect">
              <a:avLst/>
            </a:prstGeom>
          </p:spPr>
        </p:pic>
      </p:grpSp>
      <p:sp>
        <p:nvSpPr>
          <p:cNvPr id="276" name="TextBox 22"/>
          <p:cNvSpPr txBox="1"/>
          <p:nvPr/>
        </p:nvSpPr>
        <p:spPr>
          <a:xfrm>
            <a:off x="203685" y="599348"/>
            <a:ext cx="6153645" cy="5262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34290" bIns="34290">
            <a:spAutoFit/>
          </a:bodyPr>
          <a:lstStyle>
            <a:lvl1pPr algn="l" defTabSz="914400">
              <a:lnSpc>
                <a:spcPct val="90000"/>
              </a:lnSpc>
              <a:defRPr sz="8800" b="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3300" dirty="0"/>
              <a:t>Three Pillars of FMWM</a:t>
            </a:r>
          </a:p>
        </p:txBody>
      </p:sp>
      <p:grpSp>
        <p:nvGrpSpPr>
          <p:cNvPr id="279" name="Group 3"/>
          <p:cNvGrpSpPr/>
          <p:nvPr/>
        </p:nvGrpSpPr>
        <p:grpSpPr>
          <a:xfrm>
            <a:off x="6439362" y="3779190"/>
            <a:ext cx="2512257" cy="2057401"/>
            <a:chOff x="-1" y="0"/>
            <a:chExt cx="6699348" cy="5486400"/>
          </a:xfrm>
        </p:grpSpPr>
        <p:sp>
          <p:nvSpPr>
            <p:cNvPr id="277" name="Oval 21"/>
            <p:cNvSpPr/>
            <p:nvPr/>
          </p:nvSpPr>
          <p:spPr>
            <a:xfrm>
              <a:off x="606474" y="0"/>
              <a:ext cx="5486401" cy="5486400"/>
            </a:xfrm>
            <a:prstGeom prst="ellipse">
              <a:avLst/>
            </a:prstGeom>
            <a:solidFill>
              <a:srgbClr val="FFFFFF"/>
            </a:solidFill>
            <a:ln w="254000" cap="flat">
              <a:solidFill>
                <a:srgbClr val="F26631"/>
              </a:solidFill>
              <a:prstDash val="solid"/>
              <a:miter lim="800000"/>
            </a:ln>
            <a:effectLst/>
          </p:spPr>
          <p:txBody>
            <a:bodyPr wrap="square" lIns="34290" tIns="34290" rIns="34290" bIns="34290" numCol="1" anchor="ctr">
              <a:noAutofit/>
            </a:bodyPr>
            <a:lstStyle/>
            <a:p>
              <a:pPr defTabSz="342900">
                <a:defRPr sz="3600" b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350"/>
            </a:p>
          </p:txBody>
        </p:sp>
        <p:sp>
          <p:nvSpPr>
            <p:cNvPr id="278" name="TextBox 27"/>
            <p:cNvSpPr txBox="1"/>
            <p:nvPr/>
          </p:nvSpPr>
          <p:spPr>
            <a:xfrm>
              <a:off x="-1" y="1111983"/>
              <a:ext cx="6699348" cy="32624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4290" tIns="34290" rIns="34290" bIns="34290" numCol="1" anchor="t">
              <a:spAutoFit/>
            </a:bodyPr>
            <a:lstStyle/>
            <a:p>
              <a:pPr algn="ctr" defTabSz="342900">
                <a:defRPr sz="7200" b="0"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sz="2700" dirty="0"/>
                <a:t>Establish</a:t>
              </a:r>
            </a:p>
            <a:p>
              <a:pPr algn="ctr" defTabSz="342900">
                <a:defRPr sz="5600" b="0"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sz="2100" dirty="0"/>
                <a:t>Transformational</a:t>
              </a:r>
            </a:p>
            <a:p>
              <a:pPr algn="ctr" defTabSz="342900">
                <a:defRPr sz="7200" b="0"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sz="2700" dirty="0"/>
                <a:t>Churches</a:t>
              </a:r>
            </a:p>
          </p:txBody>
        </p:sp>
      </p:grpSp>
      <p:grpSp>
        <p:nvGrpSpPr>
          <p:cNvPr id="282" name="Group 15"/>
          <p:cNvGrpSpPr/>
          <p:nvPr/>
        </p:nvGrpSpPr>
        <p:grpSpPr>
          <a:xfrm>
            <a:off x="3615735" y="3121317"/>
            <a:ext cx="2085976" cy="2057401"/>
            <a:chOff x="-1" y="0"/>
            <a:chExt cx="5562601" cy="5486400"/>
          </a:xfrm>
        </p:grpSpPr>
        <p:sp>
          <p:nvSpPr>
            <p:cNvPr id="280" name="Oval 20"/>
            <p:cNvSpPr/>
            <p:nvPr/>
          </p:nvSpPr>
          <p:spPr>
            <a:xfrm>
              <a:off x="-1" y="0"/>
              <a:ext cx="5486401" cy="5486400"/>
            </a:xfrm>
            <a:prstGeom prst="ellipse">
              <a:avLst/>
            </a:prstGeom>
            <a:solidFill>
              <a:srgbClr val="FFFFFF"/>
            </a:solidFill>
            <a:ln w="254000" cap="flat">
              <a:solidFill>
                <a:srgbClr val="F26631"/>
              </a:solidFill>
              <a:prstDash val="solid"/>
              <a:miter lim="800000"/>
            </a:ln>
            <a:effectLst/>
          </p:spPr>
          <p:txBody>
            <a:bodyPr wrap="square" lIns="34290" tIns="34290" rIns="34290" bIns="34290" numCol="1" anchor="ctr">
              <a:noAutofit/>
            </a:bodyPr>
            <a:lstStyle/>
            <a:p>
              <a:pPr defTabSz="342900">
                <a:defRPr sz="3600" b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350"/>
            </a:p>
          </p:txBody>
        </p:sp>
        <p:sp>
          <p:nvSpPr>
            <p:cNvPr id="281" name="TextBox 26"/>
            <p:cNvSpPr txBox="1"/>
            <p:nvPr/>
          </p:nvSpPr>
          <p:spPr>
            <a:xfrm>
              <a:off x="76199" y="1219199"/>
              <a:ext cx="5486401" cy="32624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4290" tIns="34290" rIns="34290" bIns="34290" numCol="1" anchor="t">
              <a:spAutoFit/>
            </a:bodyPr>
            <a:lstStyle/>
            <a:p>
              <a:pPr algn="ctr" defTabSz="342900">
                <a:defRPr sz="7200" b="0"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sz="2700" dirty="0"/>
                <a:t>Empower</a:t>
              </a:r>
            </a:p>
            <a:p>
              <a:pPr algn="ctr" defTabSz="342900">
                <a:defRPr sz="5600" b="0"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sz="2100" dirty="0"/>
                <a:t>International</a:t>
              </a:r>
            </a:p>
            <a:p>
              <a:pPr algn="ctr" defTabSz="342900">
                <a:defRPr sz="7200" b="0"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sz="2700" dirty="0"/>
                <a:t>Leaders</a:t>
              </a:r>
            </a:p>
          </p:txBody>
        </p:sp>
      </p:grpSp>
      <p:grpSp>
        <p:nvGrpSpPr>
          <p:cNvPr id="285" name="Group 14"/>
          <p:cNvGrpSpPr/>
          <p:nvPr/>
        </p:nvGrpSpPr>
        <p:grpSpPr>
          <a:xfrm>
            <a:off x="655097" y="3773456"/>
            <a:ext cx="2057401" cy="2057401"/>
            <a:chOff x="0" y="0"/>
            <a:chExt cx="5486400" cy="5486400"/>
          </a:xfrm>
        </p:grpSpPr>
        <p:sp>
          <p:nvSpPr>
            <p:cNvPr id="283" name="Oval 19"/>
            <p:cNvSpPr/>
            <p:nvPr/>
          </p:nvSpPr>
          <p:spPr>
            <a:xfrm>
              <a:off x="0" y="0"/>
              <a:ext cx="5486400" cy="5486400"/>
            </a:xfrm>
            <a:prstGeom prst="ellipse">
              <a:avLst/>
            </a:prstGeom>
            <a:solidFill>
              <a:srgbClr val="FFFFFF"/>
            </a:solidFill>
            <a:ln w="254000" cap="flat">
              <a:solidFill>
                <a:srgbClr val="F26631"/>
              </a:solidFill>
              <a:prstDash val="solid"/>
              <a:miter lim="800000"/>
            </a:ln>
            <a:effectLst/>
          </p:spPr>
          <p:txBody>
            <a:bodyPr wrap="square" lIns="34290" tIns="34290" rIns="34290" bIns="34290" numCol="1" anchor="ctr">
              <a:noAutofit/>
            </a:bodyPr>
            <a:lstStyle/>
            <a:p>
              <a:pPr defTabSz="342900">
                <a:defRPr sz="3600" b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350"/>
            </a:p>
          </p:txBody>
        </p:sp>
        <p:sp>
          <p:nvSpPr>
            <p:cNvPr id="284" name="TextBox 1"/>
            <p:cNvSpPr txBox="1"/>
            <p:nvPr/>
          </p:nvSpPr>
          <p:spPr>
            <a:xfrm>
              <a:off x="304800" y="1371599"/>
              <a:ext cx="5029200" cy="32624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4290" tIns="34290" rIns="34290" bIns="34290" numCol="1" anchor="t">
              <a:spAutoFit/>
            </a:bodyPr>
            <a:lstStyle/>
            <a:p>
              <a:pPr algn="ctr" defTabSz="342900">
                <a:defRPr sz="7200" b="0"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sz="2700"/>
                <a:t>Mobilize</a:t>
              </a:r>
            </a:p>
            <a:p>
              <a:pPr algn="ctr" defTabSz="342900">
                <a:defRPr sz="5600" b="0"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sz="2100"/>
                <a:t>the Global</a:t>
              </a:r>
            </a:p>
            <a:p>
              <a:pPr algn="ctr" defTabSz="342900">
                <a:defRPr sz="7200" b="0"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sz="2700"/>
                <a:t>Church</a:t>
              </a:r>
            </a:p>
          </p:txBody>
        </p:sp>
      </p:grpSp>
      <p:sp>
        <p:nvSpPr>
          <p:cNvPr id="286" name="Plus 28"/>
          <p:cNvSpPr/>
          <p:nvPr/>
        </p:nvSpPr>
        <p:spPr>
          <a:xfrm>
            <a:off x="2959034" y="3950139"/>
            <a:ext cx="405475" cy="4014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7344"/>
                </a:moveTo>
                <a:lnTo>
                  <a:pt x="7377" y="7344"/>
                </a:lnTo>
                <a:lnTo>
                  <a:pt x="7377" y="0"/>
                </a:lnTo>
                <a:lnTo>
                  <a:pt x="14223" y="0"/>
                </a:lnTo>
                <a:lnTo>
                  <a:pt x="14223" y="7344"/>
                </a:lnTo>
                <a:lnTo>
                  <a:pt x="21600" y="7344"/>
                </a:lnTo>
                <a:lnTo>
                  <a:pt x="21600" y="14256"/>
                </a:lnTo>
                <a:lnTo>
                  <a:pt x="14223" y="14256"/>
                </a:lnTo>
                <a:lnTo>
                  <a:pt x="14223" y="21600"/>
                </a:lnTo>
                <a:lnTo>
                  <a:pt x="7377" y="21600"/>
                </a:lnTo>
                <a:lnTo>
                  <a:pt x="7377" y="14256"/>
                </a:lnTo>
                <a:lnTo>
                  <a:pt x="0" y="14256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tIns="34290" bIns="34290" anchor="ctr"/>
          <a:lstStyle/>
          <a:p>
            <a:pPr defTabSz="342900">
              <a:defRPr sz="36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1350"/>
          </a:p>
        </p:txBody>
      </p:sp>
      <p:sp>
        <p:nvSpPr>
          <p:cNvPr id="287" name="Plus 34"/>
          <p:cNvSpPr/>
          <p:nvPr/>
        </p:nvSpPr>
        <p:spPr>
          <a:xfrm>
            <a:off x="5954483" y="3949268"/>
            <a:ext cx="405475" cy="4014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7344"/>
                </a:moveTo>
                <a:lnTo>
                  <a:pt x="7377" y="7344"/>
                </a:lnTo>
                <a:lnTo>
                  <a:pt x="7377" y="0"/>
                </a:lnTo>
                <a:lnTo>
                  <a:pt x="14223" y="0"/>
                </a:lnTo>
                <a:lnTo>
                  <a:pt x="14223" y="7344"/>
                </a:lnTo>
                <a:lnTo>
                  <a:pt x="21600" y="7344"/>
                </a:lnTo>
                <a:lnTo>
                  <a:pt x="21600" y="14256"/>
                </a:lnTo>
                <a:lnTo>
                  <a:pt x="14223" y="14256"/>
                </a:lnTo>
                <a:lnTo>
                  <a:pt x="14223" y="21600"/>
                </a:lnTo>
                <a:lnTo>
                  <a:pt x="7377" y="21600"/>
                </a:lnTo>
                <a:lnTo>
                  <a:pt x="7377" y="14256"/>
                </a:lnTo>
                <a:lnTo>
                  <a:pt x="0" y="14256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tIns="34290" bIns="34290" anchor="ctr"/>
          <a:lstStyle/>
          <a:p>
            <a:pPr defTabSz="342900">
              <a:defRPr sz="36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1350"/>
          </a:p>
        </p:txBody>
      </p:sp>
      <p:sp>
        <p:nvSpPr>
          <p:cNvPr id="288" name="TextBox 2"/>
          <p:cNvSpPr txBox="1"/>
          <p:nvPr/>
        </p:nvSpPr>
        <p:spPr>
          <a:xfrm>
            <a:off x="3188740" y="2194980"/>
            <a:ext cx="2766519" cy="5309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tIns="34290" bIns="34290">
            <a:spAutoFit/>
          </a:bodyPr>
          <a:lstStyle>
            <a:lvl1pPr algn="l" defTabSz="914400">
              <a:defRPr sz="8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3000" dirty="0"/>
              <a:t>MAKE DISCIPLES</a:t>
            </a:r>
          </a:p>
        </p:txBody>
      </p:sp>
    </p:spTree>
    <p:extLst>
      <p:ext uri="{BB962C8B-B14F-4D97-AF65-F5344CB8AC3E}">
        <p14:creationId xmlns:p14="http://schemas.microsoft.com/office/powerpoint/2010/main" val="25674137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TextBox 1"/>
          <p:cNvSpPr txBox="1"/>
          <p:nvPr/>
        </p:nvSpPr>
        <p:spPr>
          <a:xfrm>
            <a:off x="1807031" y="2994790"/>
            <a:ext cx="6972300" cy="23544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34290" bIns="34290">
            <a:spAutoFit/>
          </a:bodyPr>
          <a:lstStyle/>
          <a:p>
            <a:pPr algn="ctr" defTabSz="342900">
              <a:lnSpc>
                <a:spcPct val="90000"/>
              </a:lnSpc>
              <a:defRPr sz="8800" b="0">
                <a:latin typeface="Calibri"/>
                <a:ea typeface="Calibri"/>
                <a:cs typeface="Calibri"/>
                <a:sym typeface="Calibri"/>
              </a:defRPr>
            </a:pPr>
            <a:r>
              <a:rPr sz="3300" dirty="0"/>
              <a:t>Approximately 100 missionaries</a:t>
            </a:r>
          </a:p>
          <a:p>
            <a:pPr algn="ctr" defTabSz="342900">
              <a:lnSpc>
                <a:spcPct val="90000"/>
              </a:lnSpc>
              <a:defRPr sz="8800" b="0">
                <a:latin typeface="Calibri"/>
                <a:ea typeface="Calibri"/>
                <a:cs typeface="Calibri"/>
                <a:sym typeface="Calibri"/>
              </a:defRPr>
            </a:pPr>
            <a:r>
              <a:rPr sz="3300" dirty="0"/>
              <a:t>(including extended-term, associate, affiliate and global missionaries)</a:t>
            </a:r>
          </a:p>
          <a:p>
            <a:pPr algn="ctr" defTabSz="342900">
              <a:lnSpc>
                <a:spcPct val="90000"/>
              </a:lnSpc>
              <a:defRPr sz="8800" b="0">
                <a:latin typeface="Calibri"/>
                <a:ea typeface="Calibri"/>
                <a:cs typeface="Calibri"/>
                <a:sym typeface="Calibri"/>
              </a:defRPr>
            </a:pPr>
            <a:r>
              <a:rPr sz="3300" dirty="0"/>
              <a:t>currently serve with </a:t>
            </a:r>
            <a:br>
              <a:rPr sz="3300" dirty="0"/>
            </a:br>
            <a:r>
              <a:rPr sz="3300" dirty="0"/>
              <a:t>Free Methodist World Missions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99D1C4D-0452-324A-A706-7C91800BE1FF}"/>
              </a:ext>
            </a:extLst>
          </p:cNvPr>
          <p:cNvGrpSpPr/>
          <p:nvPr/>
        </p:nvGrpSpPr>
        <p:grpSpPr>
          <a:xfrm>
            <a:off x="-14592" y="290998"/>
            <a:ext cx="9158592" cy="1142999"/>
            <a:chOff x="-14592" y="304801"/>
            <a:chExt cx="9158592" cy="114299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DC74C95-7E65-054C-B355-82E6B5E4F26F}"/>
                </a:ext>
              </a:extLst>
            </p:cNvPr>
            <p:cNvSpPr/>
            <p:nvPr/>
          </p:nvSpPr>
          <p:spPr>
            <a:xfrm>
              <a:off x="-14592" y="304801"/>
              <a:ext cx="9158592" cy="1142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97DA45F-DCB1-D24E-832D-F2ED8A6C31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22" r="8338"/>
            <a:stretch/>
          </p:blipFill>
          <p:spPr>
            <a:xfrm>
              <a:off x="7116278" y="327212"/>
              <a:ext cx="1905000" cy="1120588"/>
            </a:xfrm>
            <a:prstGeom prst="rect">
              <a:avLst/>
            </a:prstGeom>
          </p:spPr>
        </p:pic>
      </p:grpSp>
      <p:pic>
        <p:nvPicPr>
          <p:cNvPr id="394" name="Picture 2" descr="Picture 2"/>
          <p:cNvPicPr>
            <a:picLocks noChangeAspect="1"/>
          </p:cNvPicPr>
          <p:nvPr/>
        </p:nvPicPr>
        <p:blipFill>
          <a:blip r:embed="rId3"/>
          <a:srcRect l="11667" t="15556" r="15000" b="43333"/>
          <a:stretch>
            <a:fillRect/>
          </a:stretch>
        </p:blipFill>
        <p:spPr>
          <a:xfrm rot="20688699">
            <a:off x="350871" y="1046633"/>
            <a:ext cx="2461393" cy="2069808"/>
          </a:xfrm>
          <a:prstGeom prst="rect">
            <a:avLst/>
          </a:prstGeom>
          <a:ln w="12700">
            <a:miter lim="400000"/>
          </a:ln>
          <a:effectLst>
            <a:softEdge rad="254000"/>
          </a:effectLst>
        </p:spPr>
      </p:pic>
    </p:spTree>
    <p:extLst>
      <p:ext uri="{BB962C8B-B14F-4D97-AF65-F5344CB8AC3E}">
        <p14:creationId xmlns:p14="http://schemas.microsoft.com/office/powerpoint/2010/main" val="3198327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TextBox 1"/>
          <p:cNvSpPr txBox="1"/>
          <p:nvPr/>
        </p:nvSpPr>
        <p:spPr>
          <a:xfrm>
            <a:off x="2221347" y="2507534"/>
            <a:ext cx="6220935" cy="31624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34290" bIns="34290">
            <a:spAutoFit/>
          </a:bodyPr>
          <a:lstStyle/>
          <a:p>
            <a:pPr algn="ctr" defTabSz="342900">
              <a:defRPr sz="9600">
                <a:latin typeface="Calibri"/>
                <a:ea typeface="Calibri"/>
                <a:cs typeface="Calibri"/>
                <a:sym typeface="Calibri"/>
              </a:defRPr>
            </a:pPr>
            <a:r>
              <a:rPr sz="3600" dirty="0"/>
              <a:t>VISA Ministries </a:t>
            </a:r>
            <a:br>
              <a:rPr sz="3600" dirty="0"/>
            </a:br>
            <a:r>
              <a:rPr sz="3300" dirty="0"/>
              <a:t>offers training and </a:t>
            </a:r>
            <a:br>
              <a:rPr sz="3300" dirty="0"/>
            </a:br>
            <a:r>
              <a:rPr sz="3300" dirty="0"/>
              <a:t>short-term missions service, </a:t>
            </a:r>
            <a:br>
              <a:rPr sz="3300" dirty="0"/>
            </a:br>
            <a:r>
              <a:rPr sz="3300" dirty="0"/>
              <a:t>connecting Free Methodists with a wide variety </a:t>
            </a:r>
            <a:br>
              <a:rPr sz="3300" dirty="0"/>
            </a:br>
            <a:r>
              <a:rPr sz="3300" dirty="0"/>
              <a:t>of global opportunities</a:t>
            </a:r>
            <a:r>
              <a:rPr sz="3000" dirty="0"/>
              <a:t>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CF5D5E1-B56C-4A4A-8716-5ECA21BE738D}"/>
              </a:ext>
            </a:extLst>
          </p:cNvPr>
          <p:cNvGrpSpPr/>
          <p:nvPr/>
        </p:nvGrpSpPr>
        <p:grpSpPr>
          <a:xfrm>
            <a:off x="-14592" y="290998"/>
            <a:ext cx="9158592" cy="1142999"/>
            <a:chOff x="-14592" y="304801"/>
            <a:chExt cx="9158592" cy="114299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491463F-A7FD-1B42-8E80-0DC2AF10CE64}"/>
                </a:ext>
              </a:extLst>
            </p:cNvPr>
            <p:cNvSpPr/>
            <p:nvPr/>
          </p:nvSpPr>
          <p:spPr>
            <a:xfrm>
              <a:off x="-14592" y="304801"/>
              <a:ext cx="9158592" cy="1142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59F2765-B404-FC4D-A5E6-95AE505500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22" r="8338"/>
            <a:stretch/>
          </p:blipFill>
          <p:spPr>
            <a:xfrm>
              <a:off x="7116278" y="327212"/>
              <a:ext cx="1905000" cy="1120588"/>
            </a:xfrm>
            <a:prstGeom prst="rect">
              <a:avLst/>
            </a:prstGeom>
          </p:spPr>
        </p:pic>
      </p:grpSp>
      <p:pic>
        <p:nvPicPr>
          <p:cNvPr id="400" name="Picture 3" descr="Picture 3"/>
          <p:cNvPicPr>
            <a:picLocks noChangeAspect="1"/>
          </p:cNvPicPr>
          <p:nvPr/>
        </p:nvPicPr>
        <p:blipFill>
          <a:blip r:embed="rId3"/>
          <a:srcRect l="44231" t="4773" r="5769"/>
          <a:stretch>
            <a:fillRect/>
          </a:stretch>
        </p:blipFill>
        <p:spPr>
          <a:xfrm rot="20471746">
            <a:off x="459975" y="1015564"/>
            <a:ext cx="1962423" cy="2803145"/>
          </a:xfrm>
          <a:prstGeom prst="rect">
            <a:avLst/>
          </a:prstGeom>
          <a:ln w="12700">
            <a:miter lim="400000"/>
          </a:ln>
          <a:effectLst>
            <a:softEdge rad="254000"/>
          </a:effectLst>
        </p:spPr>
      </p:pic>
    </p:spTree>
    <p:extLst>
      <p:ext uri="{BB962C8B-B14F-4D97-AF65-F5344CB8AC3E}">
        <p14:creationId xmlns:p14="http://schemas.microsoft.com/office/powerpoint/2010/main" val="12935168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TextBox 1"/>
          <p:cNvSpPr txBox="1"/>
          <p:nvPr/>
        </p:nvSpPr>
        <p:spPr>
          <a:xfrm>
            <a:off x="1299321" y="2920245"/>
            <a:ext cx="7476619" cy="2562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34290" bIns="34290">
            <a:spAutoFit/>
          </a:bodyPr>
          <a:lstStyle/>
          <a:p>
            <a:pPr algn="ctr" defTabSz="342900">
              <a:defRPr sz="9600">
                <a:latin typeface="Calibri"/>
                <a:ea typeface="Calibri"/>
                <a:cs typeface="Calibri"/>
                <a:sym typeface="Calibri"/>
              </a:defRPr>
            </a:pPr>
            <a:r>
              <a:rPr sz="3600"/>
              <a:t>Free Methodist World Missions </a:t>
            </a:r>
            <a:br>
              <a:rPr sz="3600"/>
            </a:br>
            <a:r>
              <a:rPr sz="3600"/>
              <a:t>Funding Priorities:</a:t>
            </a:r>
          </a:p>
          <a:p>
            <a:pPr algn="ctr" defTabSz="342900">
              <a:defRPr sz="6400" b="0"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  <a:p>
            <a:pPr algn="ctr" defTabSz="342900">
              <a:defRPr sz="8800" b="0">
                <a:latin typeface="Calibri"/>
                <a:ea typeface="Calibri"/>
                <a:cs typeface="Calibri"/>
                <a:sym typeface="Calibri"/>
              </a:defRPr>
            </a:pPr>
            <a:r>
              <a:rPr sz="3300"/>
              <a:t>Missionary Support Accounts (MSAs)</a:t>
            </a:r>
          </a:p>
          <a:p>
            <a:pPr algn="ctr" defTabSz="342900">
              <a:defRPr sz="8800" b="0">
                <a:latin typeface="Calibri"/>
                <a:ea typeface="Calibri"/>
                <a:cs typeface="Calibri"/>
                <a:sym typeface="Calibri"/>
              </a:defRPr>
            </a:pPr>
            <a:r>
              <a:rPr sz="3300"/>
              <a:t>Church Planting &amp; Development (CPDs)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2E6E9CA-9426-6C48-9B34-4596BEA704AD}"/>
              </a:ext>
            </a:extLst>
          </p:cNvPr>
          <p:cNvGrpSpPr/>
          <p:nvPr/>
        </p:nvGrpSpPr>
        <p:grpSpPr>
          <a:xfrm>
            <a:off x="-14592" y="290998"/>
            <a:ext cx="9158592" cy="1142999"/>
            <a:chOff x="-14592" y="304801"/>
            <a:chExt cx="9158592" cy="114299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975E60E-C591-B541-AA30-1C9DBBED8F52}"/>
                </a:ext>
              </a:extLst>
            </p:cNvPr>
            <p:cNvSpPr/>
            <p:nvPr/>
          </p:nvSpPr>
          <p:spPr>
            <a:xfrm>
              <a:off x="-14592" y="304801"/>
              <a:ext cx="9158592" cy="1142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7B764D3-3493-8A4A-AC85-3DDE621C8E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22" r="8338"/>
            <a:stretch/>
          </p:blipFill>
          <p:spPr>
            <a:xfrm>
              <a:off x="7116278" y="327212"/>
              <a:ext cx="1905000" cy="1120588"/>
            </a:xfrm>
            <a:prstGeom prst="rect">
              <a:avLst/>
            </a:prstGeom>
          </p:spPr>
        </p:pic>
      </p:grpSp>
      <p:pic>
        <p:nvPicPr>
          <p:cNvPr id="404" name="Picture 2" descr="Picture 2"/>
          <p:cNvPicPr>
            <a:picLocks noChangeAspect="1"/>
          </p:cNvPicPr>
          <p:nvPr/>
        </p:nvPicPr>
        <p:blipFill>
          <a:blip r:embed="rId3"/>
          <a:srcRect l="20937" t="27502" r="13436" b="12499"/>
          <a:stretch>
            <a:fillRect/>
          </a:stretch>
        </p:blipFill>
        <p:spPr>
          <a:xfrm rot="20886808">
            <a:off x="285423" y="1021775"/>
            <a:ext cx="2716310" cy="1862613"/>
          </a:xfrm>
          <a:prstGeom prst="rect">
            <a:avLst/>
          </a:prstGeom>
          <a:ln w="12700">
            <a:miter lim="400000"/>
          </a:ln>
          <a:effectLst>
            <a:softEdge rad="254000"/>
          </a:effectLst>
        </p:spPr>
      </p:pic>
    </p:spTree>
    <p:extLst>
      <p:ext uri="{BB962C8B-B14F-4D97-AF65-F5344CB8AC3E}">
        <p14:creationId xmlns:p14="http://schemas.microsoft.com/office/powerpoint/2010/main" val="20261077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TextBox 3"/>
          <p:cNvSpPr txBox="1"/>
          <p:nvPr/>
        </p:nvSpPr>
        <p:spPr>
          <a:xfrm>
            <a:off x="401632" y="3272151"/>
            <a:ext cx="8622012" cy="19159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34290" bIns="34290">
            <a:spAutoFit/>
          </a:bodyPr>
          <a:lstStyle/>
          <a:p>
            <a:pPr defTabSz="342900">
              <a:defRPr sz="8000">
                <a:latin typeface="Calibri"/>
                <a:ea typeface="Calibri"/>
                <a:cs typeface="Calibri"/>
                <a:sym typeface="Calibri"/>
              </a:defRPr>
            </a:pPr>
            <a:r>
              <a:rPr sz="3000"/>
              <a:t>Missionary Support Accounts (MSAs) include:</a:t>
            </a:r>
          </a:p>
          <a:p>
            <a:pPr marL="214313" indent="-214313" defTabSz="342900">
              <a:buSzPct val="100000"/>
              <a:buFont typeface="Arial"/>
              <a:buChar char="•"/>
              <a:defRPr sz="8000" b="0">
                <a:latin typeface="Calibri"/>
                <a:ea typeface="Calibri"/>
                <a:cs typeface="Calibri"/>
                <a:sym typeface="Calibri"/>
              </a:defRPr>
            </a:pPr>
            <a:r>
              <a:rPr sz="3000"/>
              <a:t>fixed amount (salary, insurance, basic benefits) </a:t>
            </a:r>
          </a:p>
          <a:p>
            <a:pPr marL="214313" indent="-214313" defTabSz="342900">
              <a:buSzPct val="100000"/>
              <a:buFont typeface="Arial"/>
              <a:buChar char="•"/>
              <a:defRPr sz="8000" b="0">
                <a:latin typeface="Calibri"/>
                <a:ea typeface="Calibri"/>
                <a:cs typeface="Calibri"/>
                <a:sym typeface="Calibri"/>
              </a:defRPr>
            </a:pPr>
            <a:r>
              <a:rPr sz="3000"/>
              <a:t>variable amount specific to field (children’s education, rent, utilities, travel, etc.)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DA6F2E2-50FC-E541-9052-910F9D9EA796}"/>
              </a:ext>
            </a:extLst>
          </p:cNvPr>
          <p:cNvGrpSpPr/>
          <p:nvPr/>
        </p:nvGrpSpPr>
        <p:grpSpPr>
          <a:xfrm>
            <a:off x="-14592" y="290998"/>
            <a:ext cx="9158592" cy="1142999"/>
            <a:chOff x="-14592" y="304801"/>
            <a:chExt cx="9158592" cy="114299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55CF052-A66C-C145-BA95-E2CE6B22CA0C}"/>
                </a:ext>
              </a:extLst>
            </p:cNvPr>
            <p:cNvSpPr/>
            <p:nvPr/>
          </p:nvSpPr>
          <p:spPr>
            <a:xfrm>
              <a:off x="-14592" y="304801"/>
              <a:ext cx="9158592" cy="1142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5F86AE8-B4DE-FE47-B5EA-C0DC070899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22" r="8338"/>
            <a:stretch/>
          </p:blipFill>
          <p:spPr>
            <a:xfrm>
              <a:off x="7116278" y="327212"/>
              <a:ext cx="1905000" cy="1120588"/>
            </a:xfrm>
            <a:prstGeom prst="rect">
              <a:avLst/>
            </a:prstGeom>
          </p:spPr>
        </p:pic>
      </p:grpSp>
      <p:pic>
        <p:nvPicPr>
          <p:cNvPr id="409" name="Picture 5" descr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09911">
            <a:off x="375700" y="1087600"/>
            <a:ext cx="2377030" cy="1782773"/>
          </a:xfrm>
          <a:prstGeom prst="rect">
            <a:avLst/>
          </a:prstGeom>
          <a:ln w="12700">
            <a:miter lim="400000"/>
          </a:ln>
          <a:effectLst>
            <a:softEdge rad="254000"/>
          </a:effectLst>
        </p:spPr>
      </p:pic>
    </p:spTree>
    <p:extLst>
      <p:ext uri="{BB962C8B-B14F-4D97-AF65-F5344CB8AC3E}">
        <p14:creationId xmlns:p14="http://schemas.microsoft.com/office/powerpoint/2010/main" val="39586749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TextBox 1"/>
          <p:cNvSpPr txBox="1"/>
          <p:nvPr/>
        </p:nvSpPr>
        <p:spPr>
          <a:xfrm>
            <a:off x="253854" y="2328447"/>
            <a:ext cx="8800461" cy="37625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34290" bIns="34290">
            <a:spAutoFit/>
          </a:bodyPr>
          <a:lstStyle/>
          <a:p>
            <a:pPr defTabSz="342900">
              <a:defRPr sz="8000">
                <a:latin typeface="Calibri"/>
                <a:ea typeface="Calibri"/>
                <a:cs typeface="Calibri"/>
                <a:sym typeface="Calibri"/>
              </a:defRPr>
            </a:pPr>
            <a:r>
              <a:rPr sz="3000" dirty="0"/>
              <a:t>Church Planting &amp; Development (CPDs) help resource leaders and strategic initiatives:  </a:t>
            </a:r>
          </a:p>
          <a:p>
            <a:pPr marL="428625" indent="-428625" defTabSz="342900">
              <a:buSzPct val="100000"/>
              <a:buFont typeface="Arial"/>
              <a:buChar char="•"/>
              <a:defRPr sz="8000">
                <a:latin typeface="Calibri"/>
                <a:ea typeface="Calibri"/>
                <a:cs typeface="Calibri"/>
                <a:sym typeface="Calibri"/>
              </a:defRPr>
            </a:pPr>
            <a:r>
              <a:rPr sz="3000" b="1" dirty="0"/>
              <a:t>FM national leaders </a:t>
            </a:r>
            <a:r>
              <a:rPr sz="3000" dirty="0"/>
              <a:t>who minister with cultural effectiveness </a:t>
            </a:r>
          </a:p>
          <a:p>
            <a:pPr marL="428625" indent="-428625" defTabSz="342900">
              <a:buSzPct val="100000"/>
              <a:buFont typeface="Arial"/>
              <a:buChar char="•"/>
              <a:defRPr sz="8000">
                <a:latin typeface="Calibri"/>
                <a:ea typeface="Calibri"/>
                <a:cs typeface="Calibri"/>
                <a:sym typeface="Calibri"/>
              </a:defRPr>
            </a:pPr>
            <a:r>
              <a:rPr sz="3000" b="1" dirty="0"/>
              <a:t>FM ministries</a:t>
            </a:r>
            <a:r>
              <a:rPr sz="3000" dirty="0"/>
              <a:t>: </a:t>
            </a:r>
          </a:p>
          <a:p>
            <a:pPr marL="600075" lvl="1" indent="-428625" defTabSz="342900">
              <a:buSzPct val="100000"/>
              <a:buFont typeface="Arial"/>
              <a:buChar char="•"/>
              <a:defRPr sz="8000" b="0">
                <a:latin typeface="Calibri"/>
                <a:ea typeface="Calibri"/>
                <a:cs typeface="Calibri"/>
                <a:sym typeface="Calibri"/>
              </a:defRPr>
            </a:pPr>
            <a:r>
              <a:rPr sz="3000" dirty="0"/>
              <a:t>church planting &amp; evangelism</a:t>
            </a:r>
          </a:p>
          <a:p>
            <a:pPr marL="600075" lvl="1" indent="-428625" defTabSz="342900">
              <a:buSzPct val="100000"/>
              <a:buFont typeface="Arial"/>
              <a:buChar char="•"/>
              <a:defRPr sz="8000" b="0">
                <a:latin typeface="Calibri"/>
                <a:ea typeface="Calibri"/>
                <a:cs typeface="Calibri"/>
                <a:sym typeface="Calibri"/>
              </a:defRPr>
            </a:pPr>
            <a:r>
              <a:rPr sz="3000" dirty="0"/>
              <a:t>leadership development </a:t>
            </a:r>
          </a:p>
          <a:p>
            <a:pPr marL="600075" lvl="1" indent="-428625" defTabSz="342900">
              <a:buSzPct val="100000"/>
              <a:buFont typeface="Arial"/>
              <a:buChar char="•"/>
              <a:defRPr sz="8000" b="0">
                <a:latin typeface="Calibri"/>
                <a:ea typeface="Calibri"/>
                <a:cs typeface="Calibri"/>
                <a:sym typeface="Calibri"/>
              </a:defRPr>
            </a:pPr>
            <a:r>
              <a:rPr sz="3000" dirty="0"/>
              <a:t>compassion &amp; community transformation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17CA149-0F92-8A4F-A055-1B454140339F}"/>
              </a:ext>
            </a:extLst>
          </p:cNvPr>
          <p:cNvGrpSpPr/>
          <p:nvPr/>
        </p:nvGrpSpPr>
        <p:grpSpPr>
          <a:xfrm>
            <a:off x="-14592" y="290998"/>
            <a:ext cx="9158592" cy="1142999"/>
            <a:chOff x="-14592" y="304801"/>
            <a:chExt cx="9158592" cy="114299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DB611C4-599A-1546-9C34-96C7A6EBC878}"/>
                </a:ext>
              </a:extLst>
            </p:cNvPr>
            <p:cNvSpPr/>
            <p:nvPr/>
          </p:nvSpPr>
          <p:spPr>
            <a:xfrm>
              <a:off x="-14592" y="304801"/>
              <a:ext cx="9158592" cy="1142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BE5AE4E-8D6F-1148-B832-F6A344C048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22" r="8338"/>
            <a:stretch/>
          </p:blipFill>
          <p:spPr>
            <a:xfrm>
              <a:off x="7116278" y="327212"/>
              <a:ext cx="1905000" cy="1120588"/>
            </a:xfrm>
            <a:prstGeom prst="rect">
              <a:avLst/>
            </a:prstGeom>
          </p:spPr>
        </p:pic>
      </p:grpSp>
      <p:pic>
        <p:nvPicPr>
          <p:cNvPr id="414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64816">
            <a:off x="187677" y="885359"/>
            <a:ext cx="2503075" cy="1456639"/>
          </a:xfrm>
          <a:prstGeom prst="rect">
            <a:avLst/>
          </a:prstGeom>
          <a:ln w="12700">
            <a:miter lim="400000"/>
          </a:ln>
          <a:effectLst>
            <a:softEdge rad="254000"/>
          </a:effectLst>
        </p:spPr>
      </p:pic>
    </p:spTree>
    <p:extLst>
      <p:ext uri="{BB962C8B-B14F-4D97-AF65-F5344CB8AC3E}">
        <p14:creationId xmlns:p14="http://schemas.microsoft.com/office/powerpoint/2010/main" val="2639188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BDBDB"/>
            </a:gs>
            <a:gs pos="64000">
              <a:srgbClr val="A9A9A9"/>
            </a:gs>
            <a:gs pos="100000">
              <a:schemeClr val="accent3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688756" y="738017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kern="1500" dirty="0">
                <a:solidFill>
                  <a:schemeClr val="bg1"/>
                </a:solidFill>
              </a:rPr>
              <a:t>CONNECT WITH GOD’S </a:t>
            </a:r>
            <a:br>
              <a:rPr lang="en-US" sz="1400" kern="1500" dirty="0">
                <a:solidFill>
                  <a:schemeClr val="bg1"/>
                </a:solidFill>
              </a:rPr>
            </a:br>
            <a:r>
              <a:rPr lang="en-US" sz="1400" kern="1500" dirty="0">
                <a:solidFill>
                  <a:schemeClr val="bg1"/>
                </a:solidFill>
              </a:rPr>
              <a:t>HEART FOR THE WORLD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14592" y="304801"/>
            <a:ext cx="9158592" cy="1142999"/>
            <a:chOff x="-14592" y="304801"/>
            <a:chExt cx="9158592" cy="1142999"/>
          </a:xfrm>
        </p:grpSpPr>
        <p:sp>
          <p:nvSpPr>
            <p:cNvPr id="11" name="Rectangle 10"/>
            <p:cNvSpPr/>
            <p:nvPr/>
          </p:nvSpPr>
          <p:spPr>
            <a:xfrm>
              <a:off x="-14592" y="304801"/>
              <a:ext cx="9158592" cy="1142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22" r="8338"/>
            <a:stretch/>
          </p:blipFill>
          <p:spPr>
            <a:xfrm>
              <a:off x="7116278" y="327212"/>
              <a:ext cx="1905000" cy="1120588"/>
            </a:xfrm>
            <a:prstGeom prst="rect">
              <a:avLst/>
            </a:prstGeom>
          </p:spPr>
        </p:pic>
      </p:grpSp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914400" y="2122241"/>
            <a:ext cx="7315200" cy="3470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47447">
              <a:lnSpc>
                <a:spcPct val="150000"/>
              </a:lnSpc>
              <a:spcBef>
                <a:spcPts val="375"/>
              </a:spcBef>
              <a:buNone/>
              <a:defRPr sz="4644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lang="en-US" sz="2800" dirty="0"/>
              <a:t>Free Methodist World Missions </a:t>
            </a:r>
          </a:p>
          <a:p>
            <a:pPr algn="ctr" defTabSz="147447">
              <a:lnSpc>
                <a:spcPct val="150000"/>
              </a:lnSpc>
              <a:spcBef>
                <a:spcPts val="375"/>
              </a:spcBef>
              <a:buNone/>
              <a:defRPr sz="4644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lang="en-US" sz="2800" u="sng" dirty="0">
                <a:latin typeface="Avenir Heavy"/>
                <a:ea typeface="Avenir Heavy"/>
                <a:cs typeface="Avenir Heavy"/>
                <a:sym typeface="Avenir Heavy"/>
              </a:rPr>
              <a:t>makes disciples</a:t>
            </a:r>
            <a:r>
              <a:rPr lang="en-US" sz="2800" dirty="0"/>
              <a:t> </a:t>
            </a:r>
          </a:p>
          <a:p>
            <a:pPr algn="ctr" defTabSz="147447">
              <a:lnSpc>
                <a:spcPct val="150000"/>
              </a:lnSpc>
              <a:spcBef>
                <a:spcPts val="375"/>
              </a:spcBef>
              <a:buNone/>
              <a:defRPr sz="4644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lang="en-US" sz="2800" dirty="0"/>
              <a:t>by </a:t>
            </a:r>
            <a:r>
              <a:rPr lang="en-US" sz="2800" dirty="0">
                <a:latin typeface="Avenir Heavy"/>
                <a:ea typeface="Avenir Heavy"/>
                <a:cs typeface="Avenir Heavy"/>
                <a:sym typeface="Avenir Heavy"/>
              </a:rPr>
              <a:t>mobilizing the global church </a:t>
            </a:r>
          </a:p>
          <a:p>
            <a:pPr algn="ctr" defTabSz="147447">
              <a:lnSpc>
                <a:spcPct val="150000"/>
              </a:lnSpc>
              <a:spcBef>
                <a:spcPts val="375"/>
              </a:spcBef>
              <a:buNone/>
              <a:defRPr sz="4644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lang="en-US" sz="2800" dirty="0"/>
              <a:t>and </a:t>
            </a:r>
            <a:r>
              <a:rPr lang="en-US" sz="2800" dirty="0">
                <a:latin typeface="Avenir Heavy"/>
                <a:ea typeface="Avenir Heavy"/>
                <a:cs typeface="Avenir Heavy"/>
                <a:sym typeface="Avenir Heavy"/>
              </a:rPr>
              <a:t>empowering international leaders </a:t>
            </a:r>
          </a:p>
          <a:p>
            <a:pPr algn="ctr" defTabSz="147447">
              <a:lnSpc>
                <a:spcPct val="150000"/>
              </a:lnSpc>
              <a:spcBef>
                <a:spcPts val="375"/>
              </a:spcBef>
              <a:buNone/>
              <a:defRPr sz="4644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lang="en-US" sz="2800" dirty="0"/>
              <a:t>to </a:t>
            </a:r>
            <a:r>
              <a:rPr lang="en-US" sz="2800" dirty="0">
                <a:latin typeface="Avenir Heavy"/>
                <a:ea typeface="Avenir Heavy"/>
                <a:cs typeface="Avenir Heavy"/>
                <a:sym typeface="Avenir Heavy"/>
              </a:rPr>
              <a:t>establish transformational churches.</a:t>
            </a:r>
            <a:endParaRPr lang="en-US" altLang="en-US" sz="2800" dirty="0">
              <a:latin typeface="+mn-lt"/>
            </a:endParaRPr>
          </a:p>
        </p:txBody>
      </p:sp>
      <p:pic>
        <p:nvPicPr>
          <p:cNvPr id="27" name="Picture 26" descr="A close up of a logo&#10;&#10;Description automatically generated">
            <a:extLst>
              <a:ext uri="{FF2B5EF4-FFF2-40B4-BE49-F238E27FC236}">
                <a16:creationId xmlns:a16="http://schemas.microsoft.com/office/drawing/2014/main" id="{62F88CE5-1B4E-8746-937B-33C7AD19E6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27211"/>
            <a:ext cx="1127535" cy="1120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5134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Rectangle"/>
          <p:cNvSpPr/>
          <p:nvPr/>
        </p:nvSpPr>
        <p:spPr>
          <a:xfrm>
            <a:off x="5019927" y="4809288"/>
            <a:ext cx="2386718" cy="683987"/>
          </a:xfrm>
          <a:prstGeom prst="rect">
            <a:avLst/>
          </a:prstGeom>
          <a:solidFill>
            <a:srgbClr val="FFFFFF"/>
          </a:solidFill>
          <a:ln w="152400">
            <a:solidFill>
              <a:schemeClr val="accent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200"/>
          </a:p>
        </p:txBody>
      </p:sp>
      <p:sp>
        <p:nvSpPr>
          <p:cNvPr id="418" name="Rectangle"/>
          <p:cNvSpPr/>
          <p:nvPr/>
        </p:nvSpPr>
        <p:spPr>
          <a:xfrm>
            <a:off x="259492" y="4843888"/>
            <a:ext cx="2210376" cy="614786"/>
          </a:xfrm>
          <a:prstGeom prst="rect">
            <a:avLst/>
          </a:prstGeom>
          <a:solidFill>
            <a:srgbClr val="FFFFFF"/>
          </a:solidFill>
          <a:ln w="152400">
            <a:solidFill>
              <a:schemeClr val="accent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200"/>
          </a:p>
        </p:txBody>
      </p:sp>
      <p:grpSp>
        <p:nvGrpSpPr>
          <p:cNvPr id="424" name="Group 3"/>
          <p:cNvGrpSpPr/>
          <p:nvPr/>
        </p:nvGrpSpPr>
        <p:grpSpPr>
          <a:xfrm>
            <a:off x="6431158" y="2113589"/>
            <a:ext cx="2512256" cy="2057401"/>
            <a:chOff x="-1" y="0"/>
            <a:chExt cx="6699348" cy="5486400"/>
          </a:xfrm>
        </p:grpSpPr>
        <p:sp>
          <p:nvSpPr>
            <p:cNvPr id="422" name="Oval 21"/>
            <p:cNvSpPr/>
            <p:nvPr/>
          </p:nvSpPr>
          <p:spPr>
            <a:xfrm>
              <a:off x="606474" y="0"/>
              <a:ext cx="5486401" cy="5486400"/>
            </a:xfrm>
            <a:prstGeom prst="ellipse">
              <a:avLst/>
            </a:prstGeom>
            <a:solidFill>
              <a:srgbClr val="FFFFFF"/>
            </a:solidFill>
            <a:ln w="254000" cap="flat">
              <a:solidFill>
                <a:srgbClr val="F26631"/>
              </a:solidFill>
              <a:prstDash val="solid"/>
              <a:miter lim="800000"/>
            </a:ln>
            <a:effectLst/>
          </p:spPr>
          <p:txBody>
            <a:bodyPr wrap="square" lIns="34290" tIns="34290" rIns="34290" bIns="34290" numCol="1" anchor="ctr">
              <a:noAutofit/>
            </a:bodyPr>
            <a:lstStyle/>
            <a:p>
              <a:pPr defTabSz="342900">
                <a:defRPr sz="3600" b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350"/>
            </a:p>
          </p:txBody>
        </p:sp>
        <p:sp>
          <p:nvSpPr>
            <p:cNvPr id="423" name="TextBox 27"/>
            <p:cNvSpPr txBox="1"/>
            <p:nvPr/>
          </p:nvSpPr>
          <p:spPr>
            <a:xfrm>
              <a:off x="-1" y="1111983"/>
              <a:ext cx="6699348" cy="32624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4290" tIns="34290" rIns="34290" bIns="34290" numCol="1" anchor="t">
              <a:spAutoFit/>
            </a:bodyPr>
            <a:lstStyle/>
            <a:p>
              <a:pPr algn="ctr" defTabSz="342900">
                <a:defRPr sz="7200" b="0"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sz="2700" dirty="0"/>
                <a:t>Establish</a:t>
              </a:r>
            </a:p>
            <a:p>
              <a:pPr algn="ctr" defTabSz="342900">
                <a:defRPr sz="5600" b="0"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sz="2100" dirty="0"/>
                <a:t>Transformational</a:t>
              </a:r>
            </a:p>
            <a:p>
              <a:pPr algn="ctr" defTabSz="342900">
                <a:defRPr sz="7200" b="0"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sz="2700" dirty="0"/>
                <a:t>Churches</a:t>
              </a:r>
            </a:p>
          </p:txBody>
        </p:sp>
      </p:grpSp>
      <p:grpSp>
        <p:nvGrpSpPr>
          <p:cNvPr id="427" name="Group 15"/>
          <p:cNvGrpSpPr/>
          <p:nvPr/>
        </p:nvGrpSpPr>
        <p:grpSpPr>
          <a:xfrm>
            <a:off x="3529012" y="2113589"/>
            <a:ext cx="2085976" cy="2057401"/>
            <a:chOff x="-1" y="0"/>
            <a:chExt cx="5562601" cy="5486400"/>
          </a:xfrm>
        </p:grpSpPr>
        <p:sp>
          <p:nvSpPr>
            <p:cNvPr id="425" name="Oval 20"/>
            <p:cNvSpPr/>
            <p:nvPr/>
          </p:nvSpPr>
          <p:spPr>
            <a:xfrm>
              <a:off x="-1" y="0"/>
              <a:ext cx="5486401" cy="5486400"/>
            </a:xfrm>
            <a:prstGeom prst="ellipse">
              <a:avLst/>
            </a:prstGeom>
            <a:solidFill>
              <a:srgbClr val="FFFFFF"/>
            </a:solidFill>
            <a:ln w="254000" cap="flat">
              <a:solidFill>
                <a:srgbClr val="F26631"/>
              </a:solidFill>
              <a:prstDash val="solid"/>
              <a:miter lim="800000"/>
            </a:ln>
            <a:effectLst/>
          </p:spPr>
          <p:txBody>
            <a:bodyPr wrap="square" lIns="34290" tIns="34290" rIns="34290" bIns="34290" numCol="1" anchor="ctr">
              <a:noAutofit/>
            </a:bodyPr>
            <a:lstStyle/>
            <a:p>
              <a:pPr defTabSz="342900">
                <a:defRPr sz="3600" b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350"/>
            </a:p>
          </p:txBody>
        </p:sp>
        <p:sp>
          <p:nvSpPr>
            <p:cNvPr id="426" name="TextBox 26"/>
            <p:cNvSpPr txBox="1"/>
            <p:nvPr/>
          </p:nvSpPr>
          <p:spPr>
            <a:xfrm>
              <a:off x="76199" y="1219199"/>
              <a:ext cx="5486401" cy="32624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4290" tIns="34290" rIns="34290" bIns="34290" numCol="1" anchor="t">
              <a:spAutoFit/>
            </a:bodyPr>
            <a:lstStyle/>
            <a:p>
              <a:pPr algn="ctr" defTabSz="342900">
                <a:defRPr sz="7200" b="0"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sz="2700" dirty="0"/>
                <a:t>Empower</a:t>
              </a:r>
            </a:p>
            <a:p>
              <a:pPr algn="ctr" defTabSz="342900">
                <a:defRPr sz="5600" b="0"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sz="2100" dirty="0"/>
                <a:t>International</a:t>
              </a:r>
            </a:p>
            <a:p>
              <a:pPr algn="ctr" defTabSz="342900">
                <a:defRPr sz="7200" b="0"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sz="2700" dirty="0"/>
                <a:t>Leaders</a:t>
              </a:r>
            </a:p>
          </p:txBody>
        </p:sp>
      </p:grpSp>
      <p:grpSp>
        <p:nvGrpSpPr>
          <p:cNvPr id="430" name="Group 14"/>
          <p:cNvGrpSpPr/>
          <p:nvPr/>
        </p:nvGrpSpPr>
        <p:grpSpPr>
          <a:xfrm>
            <a:off x="238616" y="2113589"/>
            <a:ext cx="2057401" cy="2057401"/>
            <a:chOff x="0" y="0"/>
            <a:chExt cx="5486400" cy="5486400"/>
          </a:xfrm>
        </p:grpSpPr>
        <p:sp>
          <p:nvSpPr>
            <p:cNvPr id="428" name="Oval 19"/>
            <p:cNvSpPr/>
            <p:nvPr/>
          </p:nvSpPr>
          <p:spPr>
            <a:xfrm>
              <a:off x="0" y="0"/>
              <a:ext cx="5486400" cy="5486400"/>
            </a:xfrm>
            <a:prstGeom prst="ellipse">
              <a:avLst/>
            </a:prstGeom>
            <a:solidFill>
              <a:srgbClr val="FFFFFF"/>
            </a:solidFill>
            <a:ln w="254000" cap="flat">
              <a:solidFill>
                <a:srgbClr val="F26631"/>
              </a:solidFill>
              <a:prstDash val="solid"/>
              <a:miter lim="800000"/>
            </a:ln>
            <a:effectLst/>
          </p:spPr>
          <p:txBody>
            <a:bodyPr wrap="square" lIns="34290" tIns="34290" rIns="34290" bIns="34290" numCol="1" anchor="ctr">
              <a:noAutofit/>
            </a:bodyPr>
            <a:lstStyle/>
            <a:p>
              <a:pPr algn="ctr" defTabSz="342900">
                <a:defRPr sz="3600" b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350" dirty="0"/>
            </a:p>
          </p:txBody>
        </p:sp>
        <p:sp>
          <p:nvSpPr>
            <p:cNvPr id="429" name="TextBox 1"/>
            <p:cNvSpPr txBox="1"/>
            <p:nvPr/>
          </p:nvSpPr>
          <p:spPr>
            <a:xfrm>
              <a:off x="304800" y="1371599"/>
              <a:ext cx="5029200" cy="32624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4290" tIns="34290" rIns="34290" bIns="34290" numCol="1" anchor="t">
              <a:spAutoFit/>
            </a:bodyPr>
            <a:lstStyle/>
            <a:p>
              <a:pPr algn="ctr" defTabSz="342900">
                <a:defRPr sz="7200" b="0"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sz="2700" dirty="0"/>
                <a:t>Mobilize</a:t>
              </a:r>
            </a:p>
            <a:p>
              <a:pPr algn="ctr" defTabSz="342900">
                <a:defRPr sz="5600" b="0"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sz="2100" dirty="0"/>
                <a:t>the Global</a:t>
              </a:r>
            </a:p>
            <a:p>
              <a:pPr algn="ctr" defTabSz="342900">
                <a:defRPr sz="7200" b="0"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sz="2700" dirty="0"/>
                <a:t>Church</a:t>
              </a:r>
            </a:p>
          </p:txBody>
        </p:sp>
      </p:grpSp>
      <p:sp>
        <p:nvSpPr>
          <p:cNvPr id="431" name="Plus 34"/>
          <p:cNvSpPr/>
          <p:nvPr/>
        </p:nvSpPr>
        <p:spPr>
          <a:xfrm>
            <a:off x="5897048" y="2941540"/>
            <a:ext cx="405475" cy="4014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7344"/>
                </a:moveTo>
                <a:lnTo>
                  <a:pt x="7377" y="7344"/>
                </a:lnTo>
                <a:lnTo>
                  <a:pt x="7377" y="0"/>
                </a:lnTo>
                <a:lnTo>
                  <a:pt x="14223" y="0"/>
                </a:lnTo>
                <a:lnTo>
                  <a:pt x="14223" y="7344"/>
                </a:lnTo>
                <a:lnTo>
                  <a:pt x="21600" y="7344"/>
                </a:lnTo>
                <a:lnTo>
                  <a:pt x="21600" y="14256"/>
                </a:lnTo>
                <a:lnTo>
                  <a:pt x="14223" y="14256"/>
                </a:lnTo>
                <a:lnTo>
                  <a:pt x="14223" y="21600"/>
                </a:lnTo>
                <a:lnTo>
                  <a:pt x="7377" y="21600"/>
                </a:lnTo>
                <a:lnTo>
                  <a:pt x="7377" y="14256"/>
                </a:lnTo>
                <a:lnTo>
                  <a:pt x="0" y="14256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tIns="34290" bIns="34290" anchor="ctr"/>
          <a:lstStyle/>
          <a:p>
            <a:pPr defTabSz="342900">
              <a:defRPr sz="36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1350"/>
          </a:p>
        </p:txBody>
      </p:sp>
      <p:sp>
        <p:nvSpPr>
          <p:cNvPr id="432" name="Arrow"/>
          <p:cNvSpPr/>
          <p:nvPr/>
        </p:nvSpPr>
        <p:spPr>
          <a:xfrm>
            <a:off x="2674389" y="2904164"/>
            <a:ext cx="476251" cy="476251"/>
          </a:xfrm>
          <a:prstGeom prst="rightArrow">
            <a:avLst>
              <a:gd name="adj1" fmla="val 32000"/>
              <a:gd name="adj2" fmla="val 64000"/>
            </a:avLst>
          </a:pr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200"/>
          </a:p>
        </p:txBody>
      </p:sp>
      <p:sp>
        <p:nvSpPr>
          <p:cNvPr id="433" name="Missionary  Support"/>
          <p:cNvSpPr txBox="1"/>
          <p:nvPr/>
        </p:nvSpPr>
        <p:spPr>
          <a:xfrm>
            <a:off x="875880" y="4862522"/>
            <a:ext cx="1031757" cy="5693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R="0" indent="0" algn="ctr" defTabSz="82550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Helvetica Neue"/>
              </a:defRPr>
            </a:lvl1pPr>
            <a:lvl2pPr marL="0" marR="0" indent="228600" algn="ctr" defTabSz="82550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82550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82550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82550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82550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82550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82550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82550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sz="1600" b="0" dirty="0"/>
              <a:t>Missionary </a:t>
            </a:r>
            <a:br>
              <a:rPr sz="1600" b="0" dirty="0"/>
            </a:br>
            <a:r>
              <a:rPr sz="1600" b="0" dirty="0"/>
              <a:t>Support</a:t>
            </a:r>
          </a:p>
        </p:txBody>
      </p:sp>
      <p:sp>
        <p:nvSpPr>
          <p:cNvPr id="434" name="Church Planting &amp; Development Funds"/>
          <p:cNvSpPr txBox="1"/>
          <p:nvPr/>
        </p:nvSpPr>
        <p:spPr>
          <a:xfrm>
            <a:off x="5359751" y="4881757"/>
            <a:ext cx="1707070" cy="5309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9050" tIns="19050" rIns="19050" bIns="19050" anchor="ctr">
            <a:spAutoFit/>
          </a:bodyPr>
          <a:lstStyle/>
          <a:p>
            <a:pPr algn="ctr">
              <a:defRPr sz="4800">
                <a:latin typeface="Calibri"/>
                <a:ea typeface="Calibri"/>
                <a:cs typeface="Calibri"/>
                <a:sym typeface="Calibri"/>
              </a:defRPr>
            </a:pPr>
            <a:r>
              <a:rPr sz="1600" dirty="0"/>
              <a:t>Church Planting &amp;</a:t>
            </a:r>
            <a:br>
              <a:rPr sz="1600" dirty="0"/>
            </a:br>
            <a:r>
              <a:rPr sz="1600" dirty="0"/>
              <a:t>Development Funds</a:t>
            </a:r>
          </a:p>
        </p:txBody>
      </p:sp>
      <p:sp>
        <p:nvSpPr>
          <p:cNvPr id="435" name="Arrow"/>
          <p:cNvSpPr/>
          <p:nvPr/>
        </p:nvSpPr>
        <p:spPr>
          <a:xfrm rot="5400000">
            <a:off x="1029191" y="4379901"/>
            <a:ext cx="476251" cy="248884"/>
          </a:xfrm>
          <a:prstGeom prst="rightArrow">
            <a:avLst>
              <a:gd name="adj1" fmla="val 32000"/>
              <a:gd name="adj2" fmla="val 122467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200"/>
          </a:p>
        </p:txBody>
      </p:sp>
      <p:sp>
        <p:nvSpPr>
          <p:cNvPr id="436" name="Arrow"/>
          <p:cNvSpPr/>
          <p:nvPr/>
        </p:nvSpPr>
        <p:spPr>
          <a:xfrm rot="3616434">
            <a:off x="5018836" y="4330781"/>
            <a:ext cx="722160" cy="248884"/>
          </a:xfrm>
          <a:prstGeom prst="rightArrow">
            <a:avLst>
              <a:gd name="adj1" fmla="val 32000"/>
              <a:gd name="adj2" fmla="val 122467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200"/>
          </a:p>
        </p:txBody>
      </p:sp>
      <p:sp>
        <p:nvSpPr>
          <p:cNvPr id="437" name="Arrow"/>
          <p:cNvSpPr/>
          <p:nvPr/>
        </p:nvSpPr>
        <p:spPr>
          <a:xfrm rot="6975520">
            <a:off x="6543349" y="4329718"/>
            <a:ext cx="722160" cy="248884"/>
          </a:xfrm>
          <a:prstGeom prst="rightArrow">
            <a:avLst>
              <a:gd name="adj1" fmla="val 32000"/>
              <a:gd name="adj2" fmla="val 122467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20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B370E7C-8972-0E45-84B6-711DE367099D}"/>
              </a:ext>
            </a:extLst>
          </p:cNvPr>
          <p:cNvGrpSpPr/>
          <p:nvPr/>
        </p:nvGrpSpPr>
        <p:grpSpPr>
          <a:xfrm>
            <a:off x="-14592" y="290998"/>
            <a:ext cx="9158592" cy="1142999"/>
            <a:chOff x="-14592" y="304801"/>
            <a:chExt cx="9158592" cy="1142999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8A7C695-35A6-EA49-8A5E-A463E818D19B}"/>
                </a:ext>
              </a:extLst>
            </p:cNvPr>
            <p:cNvSpPr/>
            <p:nvPr/>
          </p:nvSpPr>
          <p:spPr>
            <a:xfrm>
              <a:off x="-14592" y="304801"/>
              <a:ext cx="9158592" cy="1142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438738A1-B0ED-3343-9CC7-D4319F1D72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22" r="8338"/>
            <a:stretch/>
          </p:blipFill>
          <p:spPr>
            <a:xfrm>
              <a:off x="7116278" y="327212"/>
              <a:ext cx="1905000" cy="1120588"/>
            </a:xfrm>
            <a:prstGeom prst="rect">
              <a:avLst/>
            </a:prstGeom>
          </p:spPr>
        </p:pic>
      </p:grpSp>
      <p:sp>
        <p:nvSpPr>
          <p:cNvPr id="421" name="TextBox 22"/>
          <p:cNvSpPr txBox="1"/>
          <p:nvPr/>
        </p:nvSpPr>
        <p:spPr>
          <a:xfrm>
            <a:off x="197969" y="610554"/>
            <a:ext cx="6931447" cy="5262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34290" bIns="34290">
            <a:spAutoFit/>
          </a:bodyPr>
          <a:lstStyle>
            <a:lvl1pPr algn="l" defTabSz="914400">
              <a:lnSpc>
                <a:spcPct val="90000"/>
              </a:lnSpc>
              <a:defRPr sz="8800" b="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3300" dirty="0"/>
              <a:t>Funding the Three Pillars of FMWM</a:t>
            </a:r>
          </a:p>
        </p:txBody>
      </p:sp>
    </p:spTree>
    <p:extLst>
      <p:ext uri="{BB962C8B-B14F-4D97-AF65-F5344CB8AC3E}">
        <p14:creationId xmlns:p14="http://schemas.microsoft.com/office/powerpoint/2010/main" val="41427993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80" b="33891"/>
          <a:stretch/>
        </p:blipFill>
        <p:spPr>
          <a:xfrm>
            <a:off x="5343726" y="76200"/>
            <a:ext cx="3800274" cy="1371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2" r="17667"/>
          <a:stretch/>
        </p:blipFill>
        <p:spPr>
          <a:xfrm>
            <a:off x="0" y="-152400"/>
            <a:ext cx="9144000" cy="653501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4080568"/>
            <a:ext cx="9144000" cy="948632"/>
          </a:xfrm>
          <a:prstGeom prst="rect">
            <a:avLst/>
          </a:prstGeom>
          <a:solidFill>
            <a:srgbClr val="7E8082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04800" y="4278348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venir Book" panose="02000503020000020003" pitchFamily="2" charset="0"/>
              </a:rPr>
              <a:t>www.fmcusa.org/fmmissions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3E8CACCC-1401-C940-82A7-C8992A8623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5158929"/>
            <a:ext cx="1127535" cy="1120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715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BDBDB"/>
            </a:gs>
            <a:gs pos="64000">
              <a:srgbClr val="A9A9A9"/>
            </a:gs>
            <a:gs pos="100000">
              <a:schemeClr val="accent3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688756" y="738017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kern="1500" dirty="0">
                <a:solidFill>
                  <a:schemeClr val="bg1"/>
                </a:solidFill>
              </a:rPr>
              <a:t>CONNECT WITH GOD’S </a:t>
            </a:r>
            <a:br>
              <a:rPr lang="en-US" sz="1400" kern="1500" dirty="0">
                <a:solidFill>
                  <a:schemeClr val="bg1"/>
                </a:solidFill>
              </a:rPr>
            </a:br>
            <a:r>
              <a:rPr lang="en-US" sz="1400" kern="1500" dirty="0">
                <a:solidFill>
                  <a:schemeClr val="bg1"/>
                </a:solidFill>
              </a:rPr>
              <a:t>HEART FOR THE WORLD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14592" y="304801"/>
            <a:ext cx="9158592" cy="1142999"/>
            <a:chOff x="-14592" y="304801"/>
            <a:chExt cx="9158592" cy="1142999"/>
          </a:xfrm>
        </p:grpSpPr>
        <p:sp>
          <p:nvSpPr>
            <p:cNvPr id="11" name="Rectangle 10"/>
            <p:cNvSpPr/>
            <p:nvPr/>
          </p:nvSpPr>
          <p:spPr>
            <a:xfrm>
              <a:off x="-14592" y="304801"/>
              <a:ext cx="9158592" cy="1142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22" r="8338"/>
            <a:stretch/>
          </p:blipFill>
          <p:spPr>
            <a:xfrm>
              <a:off x="7116278" y="327212"/>
              <a:ext cx="1905000" cy="1120588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67" r="31667" b="34444"/>
          <a:stretch/>
        </p:blipFill>
        <p:spPr>
          <a:xfrm rot="20709442">
            <a:off x="371632" y="131815"/>
            <a:ext cx="2498141" cy="2631970"/>
          </a:xfrm>
          <a:prstGeom prst="rect">
            <a:avLst/>
          </a:prstGeom>
          <a:effectLst>
            <a:softEdge rad="254000"/>
          </a:effectLst>
        </p:spPr>
      </p:pic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907104" y="2703663"/>
            <a:ext cx="73152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latin typeface="+mn-lt"/>
              </a:rPr>
              <a:t>The Free Methodist Church </a:t>
            </a:r>
            <a:r>
              <a:rPr lang="en-US" altLang="en-US" sz="3600" dirty="0">
                <a:latin typeface="+mn-lt"/>
              </a:rPr>
              <a:t>has ministry in more than </a:t>
            </a:r>
            <a:r>
              <a:rPr lang="en-US" altLang="en-US" sz="3600" b="1" dirty="0">
                <a:latin typeface="+mn-lt"/>
              </a:rPr>
              <a:t>100 countries </a:t>
            </a:r>
            <a:br>
              <a:rPr lang="en-US" altLang="en-US" sz="3600" dirty="0">
                <a:latin typeface="+mn-lt"/>
              </a:rPr>
            </a:br>
            <a:r>
              <a:rPr lang="en-US" altLang="en-US" sz="3600" dirty="0">
                <a:latin typeface="+mn-lt"/>
              </a:rPr>
              <a:t>in </a:t>
            </a:r>
            <a:r>
              <a:rPr lang="en-US" altLang="en-US" sz="3600" b="1" dirty="0">
                <a:latin typeface="+mn-lt"/>
              </a:rPr>
              <a:t>six world areas</a:t>
            </a:r>
            <a:r>
              <a:rPr lang="en-US" altLang="en-US" sz="3600" dirty="0">
                <a:latin typeface="+mn-lt"/>
              </a:rPr>
              <a:t>: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br>
              <a:rPr lang="en-US" altLang="en-US" sz="3600" dirty="0">
                <a:latin typeface="+mn-lt"/>
              </a:rPr>
            </a:br>
            <a:r>
              <a:rPr lang="en-US" altLang="en-US" sz="3600" dirty="0">
                <a:latin typeface="+mn-lt"/>
              </a:rPr>
              <a:t>Africa, Asia, Europe, Latin America, </a:t>
            </a:r>
            <a:br>
              <a:rPr lang="en-US" altLang="en-US" sz="3600" dirty="0">
                <a:latin typeface="+mn-lt"/>
              </a:rPr>
            </a:br>
            <a:r>
              <a:rPr lang="en-US" altLang="en-US" sz="3600" dirty="0">
                <a:latin typeface="+mn-lt"/>
              </a:rPr>
              <a:t>Middle East and North America.</a:t>
            </a:r>
          </a:p>
        </p:txBody>
      </p:sp>
    </p:spTree>
    <p:extLst>
      <p:ext uri="{BB962C8B-B14F-4D97-AF65-F5344CB8AC3E}">
        <p14:creationId xmlns:p14="http://schemas.microsoft.com/office/powerpoint/2010/main" val="3021895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29059"/>
            <a:ext cx="9158592" cy="114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2" r="8338"/>
          <a:stretch/>
        </p:blipFill>
        <p:spPr>
          <a:xfrm>
            <a:off x="7130870" y="351470"/>
            <a:ext cx="1905000" cy="112058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21696" y="3109464"/>
            <a:ext cx="731519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en-US" sz="4400" dirty="0"/>
              <a:t>Total worldwide </a:t>
            </a:r>
            <a:br>
              <a:rPr lang="en-US" altLang="en-US" sz="4400" dirty="0"/>
            </a:br>
            <a:r>
              <a:rPr lang="en-US" altLang="en-US" sz="4400" dirty="0"/>
              <a:t>Free Methodist membership </a:t>
            </a:r>
            <a:br>
              <a:rPr lang="en-US" altLang="en-US" sz="4400" dirty="0"/>
            </a:br>
            <a:r>
              <a:rPr lang="en-US" altLang="en-US" sz="4400" dirty="0"/>
              <a:t>is just over </a:t>
            </a:r>
            <a:r>
              <a:rPr lang="en-US" altLang="en-US" sz="4400" b="1" dirty="0"/>
              <a:t>1.5 million</a:t>
            </a:r>
            <a:r>
              <a:rPr lang="en-US" altLang="en-US" sz="4400" dirty="0"/>
              <a:t>. </a:t>
            </a:r>
            <a:endParaRPr lang="en-US" sz="4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8395">
            <a:off x="396404" y="233841"/>
            <a:ext cx="3535346" cy="2651509"/>
          </a:xfrm>
          <a:prstGeom prst="rect">
            <a:avLst/>
          </a:prstGeom>
          <a:effectLst>
            <a:softEdge rad="254000"/>
          </a:effectLst>
        </p:spPr>
      </p:pic>
    </p:spTree>
    <p:extLst>
      <p:ext uri="{BB962C8B-B14F-4D97-AF65-F5344CB8AC3E}">
        <p14:creationId xmlns:p14="http://schemas.microsoft.com/office/powerpoint/2010/main" val="3954317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340264"/>
            <a:ext cx="9144000" cy="65177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43" t="20781" r="42118" b="17649"/>
          <a:stretch/>
        </p:blipFill>
        <p:spPr>
          <a:xfrm>
            <a:off x="4319952" y="340264"/>
            <a:ext cx="4824048" cy="6365335"/>
          </a:xfrm>
          <a:prstGeom prst="rect">
            <a:avLst/>
          </a:prstGeom>
          <a:effectLst>
            <a:softEdge rad="2540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234274"/>
            <a:ext cx="5941430" cy="3951051"/>
          </a:xfrm>
          <a:prstGeom prst="rect">
            <a:avLst/>
          </a:prstGeom>
          <a:effectLst>
            <a:softEdge rad="254000"/>
          </a:effectLst>
        </p:spPr>
      </p:pic>
      <p:sp>
        <p:nvSpPr>
          <p:cNvPr id="4" name="Oval 3"/>
          <p:cNvSpPr/>
          <p:nvPr/>
        </p:nvSpPr>
        <p:spPr>
          <a:xfrm>
            <a:off x="609600" y="1802829"/>
            <a:ext cx="4724400" cy="4724400"/>
          </a:xfrm>
          <a:prstGeom prst="ellipse">
            <a:avLst/>
          </a:prstGeom>
          <a:solidFill>
            <a:schemeClr val="bg1"/>
          </a:solidFill>
          <a:ln w="127000">
            <a:solidFill>
              <a:srgbClr val="C1D8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46889" y="2209800"/>
            <a:ext cx="471629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en-US" sz="6000" b="1" dirty="0"/>
              <a:t>Africa</a:t>
            </a:r>
          </a:p>
          <a:p>
            <a:pPr lvl="0" algn="ctr">
              <a:lnSpc>
                <a:spcPct val="150000"/>
              </a:lnSpc>
            </a:pPr>
            <a:r>
              <a:rPr lang="en-US" altLang="en-US" sz="3600" dirty="0"/>
              <a:t>Membership: 979,980</a:t>
            </a:r>
            <a:r>
              <a:rPr lang="en-US" sz="3600" dirty="0"/>
              <a:t> </a:t>
            </a:r>
            <a:r>
              <a:rPr lang="en-US" altLang="en-US" sz="3600" dirty="0"/>
              <a:t> </a:t>
            </a:r>
          </a:p>
          <a:p>
            <a:pPr lvl="0" algn="ctr">
              <a:lnSpc>
                <a:spcPct val="150000"/>
              </a:lnSpc>
            </a:pPr>
            <a:r>
              <a:rPr lang="en-US" sz="3600" dirty="0"/>
              <a:t>Countries: 28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5581580" y="6324600"/>
            <a:ext cx="3410617" cy="380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2018 membership statistics</a:t>
            </a:r>
          </a:p>
        </p:txBody>
      </p:sp>
    </p:spTree>
    <p:extLst>
      <p:ext uri="{BB962C8B-B14F-4D97-AF65-F5344CB8AC3E}">
        <p14:creationId xmlns:p14="http://schemas.microsoft.com/office/powerpoint/2010/main" val="3118195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340264"/>
            <a:ext cx="9144000" cy="65177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329059"/>
            <a:ext cx="9158592" cy="114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81" t="16614" r="15954" b="8352"/>
          <a:stretch/>
        </p:blipFill>
        <p:spPr>
          <a:xfrm>
            <a:off x="1143000" y="340263"/>
            <a:ext cx="8046072" cy="6471249"/>
          </a:xfrm>
          <a:prstGeom prst="rect">
            <a:avLst/>
          </a:prstGeom>
          <a:effectLst>
            <a:softEdge rad="2540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945" y="282571"/>
            <a:ext cx="5356350" cy="4017263"/>
          </a:xfrm>
          <a:prstGeom prst="rect">
            <a:avLst/>
          </a:prstGeom>
          <a:effectLst>
            <a:softEdge rad="254000"/>
          </a:effectLst>
        </p:spPr>
      </p:pic>
      <p:sp>
        <p:nvSpPr>
          <p:cNvPr id="4" name="Oval 3"/>
          <p:cNvSpPr/>
          <p:nvPr/>
        </p:nvSpPr>
        <p:spPr>
          <a:xfrm>
            <a:off x="609600" y="1802829"/>
            <a:ext cx="4724400" cy="4724400"/>
          </a:xfrm>
          <a:prstGeom prst="ellipse">
            <a:avLst/>
          </a:prstGeom>
          <a:solidFill>
            <a:schemeClr val="bg1"/>
          </a:solidFill>
          <a:ln w="127000">
            <a:solidFill>
              <a:srgbClr val="F266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17706" y="2209800"/>
            <a:ext cx="471629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en-US" sz="6000" b="1" dirty="0"/>
              <a:t>Asia</a:t>
            </a:r>
          </a:p>
          <a:p>
            <a:pPr lvl="0" algn="ctr">
              <a:lnSpc>
                <a:spcPct val="150000"/>
              </a:lnSpc>
            </a:pPr>
            <a:r>
              <a:rPr lang="en-US" altLang="en-US" sz="3600" dirty="0"/>
              <a:t>Membership: 365,623</a:t>
            </a:r>
            <a:r>
              <a:rPr lang="en-US" sz="3600" dirty="0"/>
              <a:t>  Countries: 22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5581580" y="6324600"/>
            <a:ext cx="3410617" cy="380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2018 membership statistics</a:t>
            </a:r>
          </a:p>
        </p:txBody>
      </p:sp>
    </p:spTree>
    <p:extLst>
      <p:ext uri="{BB962C8B-B14F-4D97-AF65-F5344CB8AC3E}">
        <p14:creationId xmlns:p14="http://schemas.microsoft.com/office/powerpoint/2010/main" val="2828542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340264"/>
            <a:ext cx="9144000" cy="65177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069" b="19188"/>
          <a:stretch/>
        </p:blipFill>
        <p:spPr>
          <a:xfrm>
            <a:off x="907433" y="792041"/>
            <a:ext cx="8380861" cy="4922959"/>
          </a:xfrm>
          <a:prstGeom prst="rect">
            <a:avLst/>
          </a:prstGeom>
          <a:effectLst>
            <a:softEdge rad="2540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46"/>
          <a:stretch/>
        </p:blipFill>
        <p:spPr>
          <a:xfrm>
            <a:off x="-152400" y="258502"/>
            <a:ext cx="5943600" cy="4357242"/>
          </a:xfrm>
          <a:prstGeom prst="rect">
            <a:avLst/>
          </a:prstGeom>
          <a:effectLst>
            <a:softEdge rad="254000"/>
          </a:effectLst>
        </p:spPr>
      </p:pic>
      <p:sp>
        <p:nvSpPr>
          <p:cNvPr id="4" name="Oval 3"/>
          <p:cNvSpPr/>
          <p:nvPr/>
        </p:nvSpPr>
        <p:spPr>
          <a:xfrm>
            <a:off x="609600" y="1802829"/>
            <a:ext cx="4724400" cy="4724400"/>
          </a:xfrm>
          <a:prstGeom prst="ellipse">
            <a:avLst/>
          </a:prstGeom>
          <a:solidFill>
            <a:schemeClr val="bg1"/>
          </a:solidFill>
          <a:ln w="127000">
            <a:solidFill>
              <a:srgbClr val="FFC7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17706" y="2209800"/>
            <a:ext cx="471629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en-US" sz="6000" b="1" dirty="0"/>
              <a:t>Europe</a:t>
            </a:r>
          </a:p>
          <a:p>
            <a:pPr lvl="0" algn="ctr">
              <a:lnSpc>
                <a:spcPct val="150000"/>
              </a:lnSpc>
            </a:pPr>
            <a:r>
              <a:rPr lang="en-US" altLang="en-US" sz="3600" dirty="0"/>
              <a:t>Membership: 5,023</a:t>
            </a:r>
            <a:r>
              <a:rPr lang="en-US" sz="3600" dirty="0"/>
              <a:t> </a:t>
            </a:r>
            <a:r>
              <a:rPr lang="en-US" altLang="en-US" sz="3600" dirty="0"/>
              <a:t> </a:t>
            </a:r>
          </a:p>
          <a:p>
            <a:pPr lvl="0" algn="ctr">
              <a:lnSpc>
                <a:spcPct val="150000"/>
              </a:lnSpc>
            </a:pPr>
            <a:r>
              <a:rPr lang="en-US" sz="3600" dirty="0"/>
              <a:t>Countries: 16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5581580" y="6324600"/>
            <a:ext cx="3410617" cy="380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2018 membership statistics</a:t>
            </a:r>
          </a:p>
        </p:txBody>
      </p:sp>
    </p:spTree>
    <p:extLst>
      <p:ext uri="{BB962C8B-B14F-4D97-AF65-F5344CB8AC3E}">
        <p14:creationId xmlns:p14="http://schemas.microsoft.com/office/powerpoint/2010/main" val="5783729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340264"/>
            <a:ext cx="9144000" cy="65177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167"/>
          <a:stretch/>
        </p:blipFill>
        <p:spPr>
          <a:xfrm>
            <a:off x="3578274" y="271605"/>
            <a:ext cx="5611446" cy="6045375"/>
          </a:xfrm>
          <a:prstGeom prst="rect">
            <a:avLst/>
          </a:prstGeom>
          <a:effectLst>
            <a:softEdge rad="2540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" y="325024"/>
            <a:ext cx="5379720" cy="4492066"/>
          </a:xfrm>
          <a:prstGeom prst="rect">
            <a:avLst/>
          </a:prstGeom>
          <a:effectLst>
            <a:softEdge rad="254000"/>
          </a:effectLst>
        </p:spPr>
      </p:pic>
      <p:sp>
        <p:nvSpPr>
          <p:cNvPr id="4" name="Oval 3"/>
          <p:cNvSpPr/>
          <p:nvPr/>
        </p:nvSpPr>
        <p:spPr>
          <a:xfrm>
            <a:off x="609600" y="1802829"/>
            <a:ext cx="4724400" cy="4724400"/>
          </a:xfrm>
          <a:prstGeom prst="ellipse">
            <a:avLst/>
          </a:prstGeom>
          <a:solidFill>
            <a:schemeClr val="bg1"/>
          </a:solidFill>
          <a:ln w="127000">
            <a:solidFill>
              <a:srgbClr val="03AC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17706" y="2209800"/>
            <a:ext cx="471629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en-US" sz="6000" b="1" dirty="0"/>
              <a:t>Latin </a:t>
            </a:r>
            <a:br>
              <a:rPr lang="en-US" altLang="en-US" sz="6000" b="1" dirty="0"/>
            </a:br>
            <a:r>
              <a:rPr lang="en-US" altLang="en-US" sz="6000" b="1" dirty="0"/>
              <a:t>America</a:t>
            </a:r>
          </a:p>
          <a:p>
            <a:pPr lvl="0" algn="ctr">
              <a:lnSpc>
                <a:spcPct val="150000"/>
              </a:lnSpc>
            </a:pPr>
            <a:r>
              <a:rPr lang="en-US" altLang="en-US" sz="3600" dirty="0"/>
              <a:t>Membership: 89,475</a:t>
            </a:r>
            <a:r>
              <a:rPr lang="en-US" sz="3600" dirty="0"/>
              <a:t>  Countries: 23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5581580" y="6324600"/>
            <a:ext cx="3410617" cy="380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2018 membership statistics</a:t>
            </a:r>
          </a:p>
        </p:txBody>
      </p:sp>
    </p:spTree>
    <p:extLst>
      <p:ext uri="{BB962C8B-B14F-4D97-AF65-F5344CB8AC3E}">
        <p14:creationId xmlns:p14="http://schemas.microsoft.com/office/powerpoint/2010/main" val="3015936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340264"/>
            <a:ext cx="9144000" cy="65177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7" t="8184" r="35662" b="9300"/>
          <a:stretch/>
        </p:blipFill>
        <p:spPr>
          <a:xfrm>
            <a:off x="838199" y="380999"/>
            <a:ext cx="8305801" cy="6146229"/>
          </a:xfrm>
          <a:prstGeom prst="rect">
            <a:avLst/>
          </a:prstGeom>
          <a:effectLst>
            <a:softEdge rad="2540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284"/>
          <a:stretch/>
        </p:blipFill>
        <p:spPr>
          <a:xfrm>
            <a:off x="30480" y="325023"/>
            <a:ext cx="5303520" cy="4406900"/>
          </a:xfrm>
          <a:prstGeom prst="rect">
            <a:avLst/>
          </a:prstGeom>
          <a:effectLst>
            <a:softEdge rad="254000"/>
          </a:effectLst>
        </p:spPr>
      </p:pic>
      <p:sp>
        <p:nvSpPr>
          <p:cNvPr id="4" name="Oval 3"/>
          <p:cNvSpPr/>
          <p:nvPr/>
        </p:nvSpPr>
        <p:spPr>
          <a:xfrm>
            <a:off x="609600" y="1802829"/>
            <a:ext cx="4724400" cy="4724400"/>
          </a:xfrm>
          <a:prstGeom prst="ellipse">
            <a:avLst/>
          </a:prstGeom>
          <a:solidFill>
            <a:schemeClr val="bg1"/>
          </a:solidFill>
          <a:ln w="127000">
            <a:solidFill>
              <a:srgbClr val="7E80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27165" y="2693636"/>
            <a:ext cx="471629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en-US" sz="4800" b="1" dirty="0"/>
              <a:t>Middle East </a:t>
            </a:r>
            <a:r>
              <a:rPr lang="en-US" altLang="en-US" sz="3600" dirty="0"/>
              <a:t>Membership: 30,000 + </a:t>
            </a:r>
            <a:r>
              <a:rPr lang="en-US" altLang="en-US" sz="2800" dirty="0"/>
              <a:t>more than 8,000 house churches</a:t>
            </a:r>
          </a:p>
          <a:p>
            <a:pPr lvl="0" algn="ctr"/>
            <a:r>
              <a:rPr lang="en-US" sz="3600" dirty="0"/>
              <a:t>Countries: 9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5581580" y="6324600"/>
            <a:ext cx="3410617" cy="380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2018 membership statistics</a:t>
            </a:r>
          </a:p>
        </p:txBody>
      </p:sp>
    </p:spTree>
    <p:extLst>
      <p:ext uri="{BB962C8B-B14F-4D97-AF65-F5344CB8AC3E}">
        <p14:creationId xmlns:p14="http://schemas.microsoft.com/office/powerpoint/2010/main" val="8014772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2065</TotalTime>
  <Words>417</Words>
  <Application>Microsoft Macintosh PowerPoint</Application>
  <PresentationFormat>On-screen Show (4:3)</PresentationFormat>
  <Paragraphs>103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Arial Narrow</vt:lpstr>
      <vt:lpstr>Avenir Book</vt:lpstr>
      <vt:lpstr>Avenir Heavy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Judy Litsey</dc:creator>
  <cp:lastModifiedBy>Gerald Coates</cp:lastModifiedBy>
  <cp:revision>124</cp:revision>
  <cp:lastPrinted>2014-11-11T18:44:54Z</cp:lastPrinted>
  <dcterms:created xsi:type="dcterms:W3CDTF">2014-10-07T19:07:52Z</dcterms:created>
  <dcterms:modified xsi:type="dcterms:W3CDTF">2023-05-24T14:43:25Z</dcterms:modified>
</cp:coreProperties>
</file>