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notesMasterIdLst>
    <p:notesMasterId r:id="rId23"/>
  </p:notesMasterIdLst>
  <p:sldIdLst>
    <p:sldId id="278" r:id="rId2"/>
    <p:sldId id="257" r:id="rId3"/>
    <p:sldId id="292" r:id="rId4"/>
    <p:sldId id="258" r:id="rId5"/>
    <p:sldId id="281" r:id="rId6"/>
    <p:sldId id="280" r:id="rId7"/>
    <p:sldId id="282" r:id="rId8"/>
    <p:sldId id="283" r:id="rId9"/>
    <p:sldId id="284" r:id="rId10"/>
    <p:sldId id="285" r:id="rId11"/>
    <p:sldId id="279" r:id="rId12"/>
    <p:sldId id="277" r:id="rId13"/>
    <p:sldId id="270" r:id="rId14"/>
    <p:sldId id="293" r:id="rId15"/>
    <p:sldId id="294" r:id="rId16"/>
    <p:sldId id="295" r:id="rId17"/>
    <p:sldId id="296" r:id="rId18"/>
    <p:sldId id="297" r:id="rId19"/>
    <p:sldId id="298" r:id="rId20"/>
    <p:sldId id="299" r:id="rId21"/>
    <p:sldId id="289" r:id="rId22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6631"/>
    <a:srgbClr val="C1D82F"/>
    <a:srgbClr val="13B5EA"/>
    <a:srgbClr val="A9A9A9"/>
    <a:srgbClr val="DBDBDB"/>
    <a:srgbClr val="03AC82"/>
    <a:srgbClr val="7E8082"/>
    <a:srgbClr val="FFC7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957"/>
    <p:restoredTop sz="94694"/>
  </p:normalViewPr>
  <p:slideViewPr>
    <p:cSldViewPr>
      <p:cViewPr varScale="1">
        <p:scale>
          <a:sx n="94" d="100"/>
          <a:sy n="94" d="100"/>
        </p:scale>
        <p:origin x="208" y="7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806437501763893"/>
          <c:y val="0.13535992133523622"/>
          <c:w val="0.83014349031842716"/>
          <c:h val="0.7969027828830619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1950</c:v>
                </c:pt>
              </c:strCache>
            </c:strRef>
          </c:tx>
          <c:spPr>
            <a:solidFill>
              <a:srgbClr val="7E808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#,##0</c:formatCode>
                <c:ptCount val="1"/>
                <c:pt idx="0">
                  <c:v>71030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4A9-4E04-8495-595392332318}"/>
            </c:ext>
          </c:extLst>
        </c:ser>
        <c:ser>
          <c:idx val="1"/>
          <c:order val="1"/>
          <c:tx>
            <c:strRef>
              <c:f>Sheet1!$D$1</c:f>
              <c:strCache>
                <c:ptCount val="1"/>
                <c:pt idx="0">
                  <c:v>1980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Sheet1!$D$2</c:f>
              <c:numCache>
                <c:formatCode>#,##0</c:formatCode>
                <c:ptCount val="1"/>
                <c:pt idx="0">
                  <c:v>183253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4A9-4E04-8495-595392332318}"/>
            </c:ext>
          </c:extLst>
        </c:ser>
        <c:ser>
          <c:idx val="2"/>
          <c:order val="2"/>
          <c:tx>
            <c:strRef>
              <c:f>Sheet1!$E$1</c:f>
              <c:strCache>
                <c:ptCount val="1"/>
                <c:pt idx="0">
                  <c:v>2000</c:v>
                </c:pt>
              </c:strCache>
            </c:strRef>
          </c:tx>
          <c:spPr>
            <a:solidFill>
              <a:srgbClr val="13B5EA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Sheet1!$E$2</c:f>
              <c:numCache>
                <c:formatCode>#,##0</c:formatCode>
                <c:ptCount val="1"/>
                <c:pt idx="0">
                  <c:v>515537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4A9-4E04-8495-595392332318}"/>
            </c:ext>
          </c:extLst>
        </c:ser>
        <c:ser>
          <c:idx val="3"/>
          <c:order val="3"/>
          <c:tx>
            <c:strRef>
              <c:f>Sheet1!$F$1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C1D82F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1,198,805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44A9-4E04-8495-59539233231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Sheet1!$F$2</c:f>
              <c:numCache>
                <c:formatCode>#,##0</c:formatCode>
                <c:ptCount val="1"/>
                <c:pt idx="0">
                  <c:v>1547920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4A9-4E04-8495-59539233231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474864264"/>
        <c:axId val="474864656"/>
      </c:barChart>
      <c:catAx>
        <c:axId val="474864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4864656"/>
        <c:crossesAt val="0"/>
        <c:auto val="1"/>
        <c:lblAlgn val="ctr"/>
        <c:lblOffset val="100"/>
        <c:noMultiLvlLbl val="0"/>
      </c:catAx>
      <c:valAx>
        <c:axId val="4748646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48642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5436147094516409"/>
          <c:y val="0.92542862183920349"/>
          <c:w val="0.63464623373691187"/>
          <c:h val="7.4571378160796495E-2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 baseline="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FB66CCC-DD16-4CDB-BD32-9D66D9206E86}" type="datetimeFigureOut">
              <a:rPr lang="en-US" smtClean="0"/>
              <a:t>5/24/23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7A457EB-F7D6-4CD9-8C45-C538BE3FA6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83554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A457EB-F7D6-4CD9-8C45-C538BE3FA6C6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62419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A457EB-F7D6-4CD9-8C45-C538BE3FA6C6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20554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A457EB-F7D6-4CD9-8C45-C538BE3FA6C6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47339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A457EB-F7D6-4CD9-8C45-C538BE3FA6C6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56605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A457EB-F7D6-4CD9-8C45-C538BE3FA6C6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90816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AAB6F-D4B4-44F9-9249-0D2AC8781BDA}" type="datetimeFigureOut">
              <a:rPr lang="en-US" smtClean="0"/>
              <a:t>5/24/23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5BF80-7D32-4F3C-9BB2-A57D0F6997D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44067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AAB6F-D4B4-44F9-9249-0D2AC8781BDA}" type="datetimeFigureOut">
              <a:rPr lang="en-US" smtClean="0"/>
              <a:t>5/24/23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5BF80-7D32-4F3C-9BB2-A57D0F6997D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51674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AAB6F-D4B4-44F9-9249-0D2AC8781BDA}" type="datetimeFigureOut">
              <a:rPr lang="en-US" smtClean="0"/>
              <a:t>5/24/23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5BF80-7D32-4F3C-9BB2-A57D0F6997D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1072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AAB6F-D4B4-44F9-9249-0D2AC8781BDA}" type="datetimeFigureOut">
              <a:rPr lang="en-US" smtClean="0"/>
              <a:t>5/24/23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5BF80-7D32-4F3C-9BB2-A57D0F6997D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76608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AAB6F-D4B4-44F9-9249-0D2AC8781BDA}" type="datetimeFigureOut">
              <a:rPr lang="en-US" smtClean="0"/>
              <a:t>5/24/23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5BF80-7D32-4F3C-9BB2-A57D0F6997D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9764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AAB6F-D4B4-44F9-9249-0D2AC8781BDA}" type="datetimeFigureOut">
              <a:rPr lang="en-US" smtClean="0"/>
              <a:t>5/24/23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5BF80-7D32-4F3C-9BB2-A57D0F6997D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48045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AAB6F-D4B4-44F9-9249-0D2AC8781BDA}" type="datetimeFigureOut">
              <a:rPr lang="en-US" smtClean="0"/>
              <a:t>5/24/23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5BF80-7D32-4F3C-9BB2-A57D0F6997D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0623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AAB6F-D4B4-44F9-9249-0D2AC8781BDA}" type="datetimeFigureOut">
              <a:rPr lang="en-US" smtClean="0"/>
              <a:t>5/24/23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5BF80-7D32-4F3C-9BB2-A57D0F6997D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34478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AAB6F-D4B4-44F9-9249-0D2AC8781BDA}" type="datetimeFigureOut">
              <a:rPr lang="en-US" smtClean="0"/>
              <a:t>5/24/23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5BF80-7D32-4F3C-9BB2-A57D0F6997D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5749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AAB6F-D4B4-44F9-9249-0D2AC8781BDA}" type="datetimeFigureOut">
              <a:rPr lang="en-US" smtClean="0"/>
              <a:t>5/24/23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5BF80-7D32-4F3C-9BB2-A57D0F6997D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2527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AAB6F-D4B4-44F9-9249-0D2AC8781BDA}" type="datetimeFigureOut">
              <a:rPr lang="en-US" smtClean="0"/>
              <a:t>5/24/23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5BF80-7D32-4F3C-9BB2-A57D0F6997D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75419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7AAB6F-D4B4-44F9-9249-0D2AC8781BDA}" type="datetimeFigureOut">
              <a:rPr lang="en-US" smtClean="0"/>
              <a:t>5/24/23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E5BF80-7D32-4F3C-9BB2-A57D0F6997D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4509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4.jpe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380" b="33891"/>
          <a:stretch/>
        </p:blipFill>
        <p:spPr>
          <a:xfrm>
            <a:off x="6867726" y="76200"/>
            <a:ext cx="3800274" cy="13716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00" b="2168"/>
          <a:stretch/>
        </p:blipFill>
        <p:spPr>
          <a:xfrm>
            <a:off x="137161" y="502920"/>
            <a:ext cx="12070080" cy="5852160"/>
          </a:xfrm>
          <a:prstGeom prst="rect">
            <a:avLst/>
          </a:prstGeom>
          <a:effectLst/>
        </p:spPr>
      </p:pic>
      <p:sp>
        <p:nvSpPr>
          <p:cNvPr id="7" name="Rectangle 6"/>
          <p:cNvSpPr/>
          <p:nvPr/>
        </p:nvSpPr>
        <p:spPr>
          <a:xfrm>
            <a:off x="1524000" y="5943600"/>
            <a:ext cx="91440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-2" y="4080568"/>
            <a:ext cx="12234672" cy="1981200"/>
          </a:xfrm>
          <a:prstGeom prst="rect">
            <a:avLst/>
          </a:prstGeom>
          <a:solidFill>
            <a:srgbClr val="7E8082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905000" y="4470695"/>
            <a:ext cx="441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Avenir Book" panose="02000503020000020003" pitchFamily="2" charset="0"/>
              </a:rPr>
              <a:t>The Global Free Methodist Church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1" y="4274139"/>
            <a:ext cx="4143517" cy="1339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7257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178251" y="264063"/>
            <a:ext cx="9144000" cy="65177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63137" b="16258"/>
          <a:stretch/>
        </p:blipFill>
        <p:spPr>
          <a:xfrm>
            <a:off x="6513135" y="-169791"/>
            <a:ext cx="5562600" cy="6239820"/>
          </a:xfrm>
          <a:prstGeom prst="rect">
            <a:avLst/>
          </a:prstGeom>
          <a:effectLst>
            <a:softEdge rad="2540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218603"/>
            <a:ext cx="4724400" cy="3137970"/>
          </a:xfrm>
          <a:prstGeom prst="rect">
            <a:avLst/>
          </a:prstGeom>
          <a:effectLst>
            <a:softEdge rad="254000"/>
          </a:effectLst>
        </p:spPr>
      </p:pic>
      <p:sp>
        <p:nvSpPr>
          <p:cNvPr id="4" name="Oval 3"/>
          <p:cNvSpPr/>
          <p:nvPr/>
        </p:nvSpPr>
        <p:spPr>
          <a:xfrm>
            <a:off x="2928084" y="1787588"/>
            <a:ext cx="4724400" cy="4724400"/>
          </a:xfrm>
          <a:prstGeom prst="ellipse">
            <a:avLst/>
          </a:prstGeom>
          <a:solidFill>
            <a:schemeClr val="bg1"/>
          </a:solidFill>
          <a:ln w="127000">
            <a:solidFill>
              <a:srgbClr val="13B5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999566" y="2686429"/>
            <a:ext cx="4716294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altLang="en-US" sz="4800" b="1" dirty="0"/>
              <a:t>Canada &amp; U.S.A.</a:t>
            </a:r>
          </a:p>
          <a:p>
            <a:pPr lvl="0" algn="ctr">
              <a:lnSpc>
                <a:spcPct val="150000"/>
              </a:lnSpc>
            </a:pPr>
            <a:r>
              <a:rPr lang="en-US" altLang="en-US" sz="3600" dirty="0"/>
              <a:t>Membership: </a:t>
            </a:r>
            <a:r>
              <a:rPr lang="en-US" sz="3600" dirty="0"/>
              <a:t>77,819 </a:t>
            </a:r>
            <a:endParaRPr lang="en-US" altLang="en-US" sz="3600" dirty="0"/>
          </a:p>
          <a:p>
            <a:pPr lvl="0" algn="ctr">
              <a:lnSpc>
                <a:spcPct val="150000"/>
              </a:lnSpc>
            </a:pPr>
            <a:r>
              <a:rPr lang="en-US" sz="3600" dirty="0"/>
              <a:t>Countries: 2</a:t>
            </a:r>
            <a:endParaRPr lang="en-US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8229600" y="6400800"/>
            <a:ext cx="3410617" cy="380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2021 membership statistics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529848" y="5161643"/>
            <a:ext cx="3655730" cy="9996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US" sz="3600" dirty="0">
                <a:solidFill>
                  <a:srgbClr val="03AC82"/>
                </a:solidFill>
              </a:rPr>
              <a:t>4.2% of worldwide total</a:t>
            </a:r>
          </a:p>
        </p:txBody>
      </p:sp>
    </p:spTree>
    <p:extLst>
      <p:ext uri="{BB962C8B-B14F-4D97-AF65-F5344CB8AC3E}">
        <p14:creationId xmlns:p14="http://schemas.microsoft.com/office/powerpoint/2010/main" val="1392529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BDBDB"/>
            </a:gs>
            <a:gs pos="64000">
              <a:srgbClr val="A9A9A9"/>
            </a:gs>
            <a:gs pos="100000">
              <a:schemeClr val="accent3">
                <a:lumMod val="60000"/>
              </a:schemeClr>
            </a:gs>
          </a:gsLst>
          <a:path path="circle">
            <a:fillToRect l="50000" t="130000" r="50000" b="-3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A7ABC72B-496A-FC49-BAA1-F62855F2BC3E}"/>
              </a:ext>
            </a:extLst>
          </p:cNvPr>
          <p:cNvGrpSpPr/>
          <p:nvPr/>
        </p:nvGrpSpPr>
        <p:grpSpPr>
          <a:xfrm>
            <a:off x="0" y="304802"/>
            <a:ext cx="12192000" cy="1142999"/>
            <a:chOff x="-14592" y="304801"/>
            <a:chExt cx="9158592" cy="1142999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4DE1160-9DF8-D649-990F-74EDFC1094BB}"/>
                </a:ext>
              </a:extLst>
            </p:cNvPr>
            <p:cNvSpPr/>
            <p:nvPr/>
          </p:nvSpPr>
          <p:spPr>
            <a:xfrm>
              <a:off x="-14592" y="304801"/>
              <a:ext cx="9158592" cy="11429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92137830-8FC0-A042-A044-6C2FEA7D20D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22" r="8338"/>
            <a:stretch/>
          </p:blipFill>
          <p:spPr>
            <a:xfrm>
              <a:off x="7116278" y="327212"/>
              <a:ext cx="1905000" cy="1120588"/>
            </a:xfrm>
            <a:prstGeom prst="rect">
              <a:avLst/>
            </a:prstGeom>
          </p:spPr>
        </p:pic>
      </p:grpSp>
      <p:graphicFrame>
        <p:nvGraphicFramePr>
          <p:cNvPr id="13" name="Chart 12"/>
          <p:cNvGraphicFramePr/>
          <p:nvPr>
            <p:extLst>
              <p:ext uri="{D42A27DB-BD31-4B8C-83A1-F6EECF244321}">
                <p14:modId xmlns:p14="http://schemas.microsoft.com/office/powerpoint/2010/main" val="997549638"/>
              </p:ext>
            </p:extLst>
          </p:nvPr>
        </p:nvGraphicFramePr>
        <p:xfrm>
          <a:off x="2545403" y="1505129"/>
          <a:ext cx="7086600" cy="47268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Rectangle 10"/>
          <p:cNvSpPr/>
          <p:nvPr/>
        </p:nvSpPr>
        <p:spPr>
          <a:xfrm>
            <a:off x="1509407" y="304801"/>
            <a:ext cx="7024993" cy="1142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04801" y="247471"/>
            <a:ext cx="82295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Worldwide Free Methodist </a:t>
            </a:r>
            <a:br>
              <a:rPr lang="en-US" sz="3600" dirty="0"/>
            </a:br>
            <a:r>
              <a:rPr lang="en-US" sz="3600" dirty="0"/>
              <a:t>Church Membership</a:t>
            </a:r>
          </a:p>
        </p:txBody>
      </p:sp>
    </p:spTree>
    <p:extLst>
      <p:ext uri="{BB962C8B-B14F-4D97-AF65-F5344CB8AC3E}">
        <p14:creationId xmlns:p14="http://schemas.microsoft.com/office/powerpoint/2010/main" val="33702164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BDBDB"/>
            </a:gs>
            <a:gs pos="64000">
              <a:srgbClr val="A9A9A9"/>
            </a:gs>
            <a:gs pos="100000">
              <a:schemeClr val="accent3">
                <a:lumMod val="60000"/>
              </a:schemeClr>
            </a:gs>
          </a:gsLst>
          <a:path path="circle">
            <a:fillToRect l="50000" t="130000" r="50000" b="-3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3B0F8FCB-C7D7-044D-9124-8B9CBFEBBB3F}"/>
              </a:ext>
            </a:extLst>
          </p:cNvPr>
          <p:cNvGrpSpPr/>
          <p:nvPr/>
        </p:nvGrpSpPr>
        <p:grpSpPr>
          <a:xfrm>
            <a:off x="0" y="468369"/>
            <a:ext cx="12192000" cy="1142999"/>
            <a:chOff x="-14592" y="304801"/>
            <a:chExt cx="9158592" cy="1142999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C0DF8F9F-7A50-DB44-9CBE-F42BCBCE9454}"/>
                </a:ext>
              </a:extLst>
            </p:cNvPr>
            <p:cNvSpPr/>
            <p:nvPr/>
          </p:nvSpPr>
          <p:spPr>
            <a:xfrm>
              <a:off x="-14592" y="304801"/>
              <a:ext cx="9158592" cy="11429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B00EB2CB-0DE6-7240-BCA5-A84F83C136E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22" r="8338"/>
            <a:stretch/>
          </p:blipFill>
          <p:spPr>
            <a:xfrm>
              <a:off x="7116278" y="327212"/>
              <a:ext cx="1905000" cy="1120588"/>
            </a:xfrm>
            <a:prstGeom prst="rect">
              <a:avLst/>
            </a:prstGeom>
          </p:spPr>
        </p:pic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157971" y="2310634"/>
            <a:ext cx="1274721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125850" y="4876800"/>
            <a:ext cx="1350000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471429" y="2114550"/>
            <a:ext cx="1279477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19527" y="2423319"/>
            <a:ext cx="1905000" cy="1405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latin typeface="Arial" panose="020B0604020202020204" pitchFamily="34" charset="0"/>
              </a:rPr>
              <a:t>Matthew</a:t>
            </a: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latin typeface="Arial" panose="020B0604020202020204" pitchFamily="34" charset="0"/>
              </a:rPr>
              <a:t>Whitehead</a:t>
            </a: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>
                <a:latin typeface="Arial Narrow" panose="020B0606020202030204" pitchFamily="34" charset="0"/>
              </a:rPr>
              <a:t>Africa</a:t>
            </a: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>
                <a:latin typeface="Arial Narrow" panose="020B0606020202030204" pitchFamily="34" charset="0"/>
              </a:rPr>
              <a:t>Asia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7054800" y="2263042"/>
            <a:ext cx="1901730" cy="1417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latin typeface="Arial" panose="020B0604020202020204" pitchFamily="34" charset="0"/>
              </a:rPr>
              <a:t>Linda</a:t>
            </a: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latin typeface="Arial" panose="020B0604020202020204" pitchFamily="34" charset="0"/>
              </a:rPr>
              <a:t>Adams</a:t>
            </a: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>
                <a:latin typeface="Arial Narrow" panose="020B0606020202030204" pitchFamily="34" charset="0"/>
              </a:rPr>
              <a:t>Latin America</a:t>
            </a: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3280075" y="4724401"/>
            <a:ext cx="2552648" cy="1405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latin typeface="Arial" panose="020B0604020202020204" pitchFamily="34" charset="0"/>
              </a:rPr>
              <a:t>Keith</a:t>
            </a: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latin typeface="Arial" panose="020B0604020202020204" pitchFamily="34" charset="0"/>
              </a:rPr>
              <a:t>Cowart</a:t>
            </a: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>
                <a:latin typeface="Arial Narrow" panose="020B0606020202030204" pitchFamily="34" charset="0"/>
              </a:rPr>
              <a:t>Europe</a:t>
            </a: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>
                <a:latin typeface="Arial Narrow" panose="020B0606020202030204" pitchFamily="34" charset="0"/>
              </a:rPr>
              <a:t>Middle East</a:t>
            </a:r>
            <a:endParaRPr lang="en-US" altLang="en-US" sz="5400" dirty="0">
              <a:latin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86094" y="480743"/>
            <a:ext cx="8743215" cy="10514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586094" y="538420"/>
            <a:ext cx="6458196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3200" dirty="0"/>
              <a:t>Free Methodist World Missions </a:t>
            </a:r>
            <a:br>
              <a:rPr lang="en-US" sz="3200" dirty="0"/>
            </a:br>
            <a:r>
              <a:rPr lang="en-US" sz="3200" dirty="0"/>
              <a:t>Leadership Team - Bishops </a:t>
            </a:r>
          </a:p>
        </p:txBody>
      </p:sp>
    </p:spTree>
    <p:extLst>
      <p:ext uri="{BB962C8B-B14F-4D97-AF65-F5344CB8AC3E}">
        <p14:creationId xmlns:p14="http://schemas.microsoft.com/office/powerpoint/2010/main" val="227220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BDBDB"/>
            </a:gs>
            <a:gs pos="64000">
              <a:srgbClr val="A9A9A9"/>
            </a:gs>
            <a:gs pos="100000">
              <a:schemeClr val="accent3">
                <a:lumMod val="60000"/>
              </a:schemeClr>
            </a:gs>
          </a:gsLst>
          <a:path path="circle">
            <a:fillToRect l="50000" t="130000" r="50000" b="-3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3B733728-863A-B74B-A617-1F4620BC2A8C}"/>
              </a:ext>
            </a:extLst>
          </p:cNvPr>
          <p:cNvGrpSpPr/>
          <p:nvPr/>
        </p:nvGrpSpPr>
        <p:grpSpPr>
          <a:xfrm>
            <a:off x="0" y="304802"/>
            <a:ext cx="12192000" cy="1142999"/>
            <a:chOff x="-14592" y="304801"/>
            <a:chExt cx="9158592" cy="1142999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CFDF9F62-F601-4845-B071-3372190B4828}"/>
                </a:ext>
              </a:extLst>
            </p:cNvPr>
            <p:cNvSpPr/>
            <p:nvPr/>
          </p:nvSpPr>
          <p:spPr>
            <a:xfrm>
              <a:off x="-14592" y="304801"/>
              <a:ext cx="9158592" cy="11429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0DB47545-C701-D94C-9841-0B90C8F6EE7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22" r="8338"/>
            <a:stretch/>
          </p:blipFill>
          <p:spPr>
            <a:xfrm>
              <a:off x="7116278" y="327212"/>
              <a:ext cx="1905000" cy="1120588"/>
            </a:xfrm>
            <a:prstGeom prst="rect">
              <a:avLst/>
            </a:prstGeom>
          </p:spPr>
        </p:pic>
      </p:grpSp>
      <p:sp>
        <p:nvSpPr>
          <p:cNvPr id="25" name="Rectangle 24"/>
          <p:cNvSpPr/>
          <p:nvPr/>
        </p:nvSpPr>
        <p:spPr>
          <a:xfrm>
            <a:off x="1095003" y="342716"/>
            <a:ext cx="7236771" cy="10107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305424" y="460480"/>
            <a:ext cx="6757060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2800" dirty="0"/>
              <a:t>Free Methodist World Missions </a:t>
            </a:r>
            <a:br>
              <a:rPr lang="en-US" sz="2800" dirty="0"/>
            </a:br>
            <a:r>
              <a:rPr lang="en-US" sz="2800" dirty="0"/>
              <a:t>Leadership Team - Area Directors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221563" y="1728656"/>
            <a:ext cx="1234441" cy="1645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3" r="3373" b="7644"/>
          <a:stretch/>
        </p:blipFill>
        <p:spPr bwMode="auto">
          <a:xfrm>
            <a:off x="4066528" y="1725389"/>
            <a:ext cx="1234440" cy="1630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</p:pic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2163129" y="3395352"/>
            <a:ext cx="1520825" cy="633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>
                <a:latin typeface="Arial" panose="020B0604020202020204" pitchFamily="34" charset="0"/>
              </a:rPr>
              <a:t>Mike Reynen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latin typeface="Arial Narrow" panose="020B0606020202030204" pitchFamily="34" charset="0"/>
              </a:rPr>
              <a:t>Africa</a:t>
            </a:r>
            <a:endParaRPr lang="en-US" altLang="en-US" sz="3200" dirty="0">
              <a:latin typeface="Arial" panose="020B0604020202020204" pitchFamily="34" charset="0"/>
            </a:endParaRPr>
          </a:p>
        </p:txBody>
      </p:sp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4046469" y="3423519"/>
            <a:ext cx="1877025" cy="42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>
                <a:latin typeface="Arial" panose="020B0604020202020204" pitchFamily="34" charset="0"/>
              </a:rPr>
              <a:t>Pastor Eric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latin typeface="Arial Narrow" panose="020B0606020202030204" pitchFamily="34" charset="0"/>
              </a:rPr>
              <a:t>Asia</a:t>
            </a:r>
            <a:endParaRPr lang="en-US" altLang="en-US" sz="3200" dirty="0">
              <a:latin typeface="Arial" panose="020B0604020202020204" pitchFamily="34" charset="0"/>
            </a:endParaRPr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5879596" y="3415053"/>
            <a:ext cx="2657475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>
                <a:latin typeface="Arial" panose="020B0604020202020204" pitchFamily="34" charset="0"/>
              </a:rPr>
              <a:t>Ricardo Gomez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latin typeface="Arial Narrow" panose="020B0606020202030204" pitchFamily="34" charset="0"/>
              </a:rPr>
              <a:t>Latin America</a:t>
            </a:r>
            <a:endParaRPr lang="en-US" altLang="en-US" sz="3200" dirty="0">
              <a:latin typeface="Arial" panose="020B0604020202020204" pitchFamily="34" charset="0"/>
            </a:endParaRPr>
          </a:p>
        </p:txBody>
      </p: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3213205" y="5906354"/>
            <a:ext cx="2070100" cy="734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>
                <a:latin typeface="Arial" panose="020B0604020202020204" pitchFamily="34" charset="0"/>
              </a:rPr>
              <a:t>Pastor Dale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latin typeface="Arial Narrow" panose="020B0606020202030204" pitchFamily="34" charset="0"/>
              </a:rPr>
              <a:t>Middle East</a:t>
            </a:r>
            <a:endParaRPr lang="en-US" altLang="en-US" sz="3200" dirty="0">
              <a:latin typeface="Arial" panose="020B0604020202020204" pitchFamily="34" charset="0"/>
            </a:endParaRPr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5066255" y="5910350"/>
            <a:ext cx="1522413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>
                <a:latin typeface="Arial" panose="020B0604020202020204" pitchFamily="34" charset="0"/>
              </a:rPr>
              <a:t>Josh Fajardo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latin typeface="Arial Narrow" panose="020B0606020202030204" pitchFamily="34" charset="0"/>
              </a:rPr>
              <a:t>Southern Europe</a:t>
            </a:r>
            <a:endParaRPr lang="en-US" altLang="en-US" sz="3200" dirty="0">
              <a:latin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1" t="9502" r="4337" b="-5262"/>
          <a:stretch/>
        </p:blipFill>
        <p:spPr>
          <a:xfrm>
            <a:off x="3213206" y="4179947"/>
            <a:ext cx="1234440" cy="171445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16616" y="4179947"/>
            <a:ext cx="1220724" cy="164592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F36DB19-CBC9-F34A-9E84-308FE665A569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3" r="5223" b="11308"/>
          <a:stretch/>
        </p:blipFill>
        <p:spPr>
          <a:xfrm>
            <a:off x="5923494" y="1725389"/>
            <a:ext cx="1234440" cy="1630071"/>
          </a:xfrm>
          <a:prstGeom prst="rect">
            <a:avLst/>
          </a:prstGeom>
        </p:spPr>
      </p:pic>
      <p:sp>
        <p:nvSpPr>
          <p:cNvPr id="27" name="Text Box 13">
            <a:extLst>
              <a:ext uri="{FF2B5EF4-FFF2-40B4-BE49-F238E27FC236}">
                <a16:creationId xmlns:a16="http://schemas.microsoft.com/office/drawing/2014/main" id="{B2A75020-51D2-FB47-B7C6-D2F8CE9CCE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34753" y="5908627"/>
            <a:ext cx="1735877" cy="569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>
                <a:latin typeface="Arial" panose="020B0604020202020204" pitchFamily="34" charset="0"/>
              </a:rPr>
              <a:t>Gerald Coates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latin typeface="Arial Narrow" panose="020B0606020202030204" pitchFamily="34" charset="0"/>
              </a:rPr>
              <a:t>Global Engagement</a:t>
            </a:r>
            <a:endParaRPr lang="en-US" altLang="en-US" sz="3200" dirty="0">
              <a:latin typeface="Arial" panose="020B0604020202020204" pitchFamily="34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3C9B7D0-95F6-0F41-B57B-AEA5BB14AC5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34753" y="4159525"/>
            <a:ext cx="1234440" cy="1645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0380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BDBDB"/>
            </a:gs>
            <a:gs pos="64000">
              <a:srgbClr val="A9A9A9"/>
            </a:gs>
            <a:gs pos="100000">
              <a:schemeClr val="accent3">
                <a:lumMod val="60000"/>
              </a:schemeClr>
            </a:gs>
          </a:gsLst>
          <a:path path="circle">
            <a:fillToRect l="50000" t="130000" r="50000" b="-3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B7707B9B-5E69-ED4A-9DA0-3304163594C1}"/>
              </a:ext>
            </a:extLst>
          </p:cNvPr>
          <p:cNvGrpSpPr/>
          <p:nvPr/>
        </p:nvGrpSpPr>
        <p:grpSpPr>
          <a:xfrm>
            <a:off x="0" y="320343"/>
            <a:ext cx="12192000" cy="1142999"/>
            <a:chOff x="-14592" y="304801"/>
            <a:chExt cx="9158592" cy="1142999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71254015-711B-F841-B974-30683B8AF26E}"/>
                </a:ext>
              </a:extLst>
            </p:cNvPr>
            <p:cNvSpPr/>
            <p:nvPr/>
          </p:nvSpPr>
          <p:spPr>
            <a:xfrm>
              <a:off x="-14592" y="304801"/>
              <a:ext cx="9158592" cy="11429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94C2E693-C011-714B-9D3C-1E5E4B3851D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22" r="8338"/>
            <a:stretch/>
          </p:blipFill>
          <p:spPr>
            <a:xfrm>
              <a:off x="7116278" y="327212"/>
              <a:ext cx="1905000" cy="1120588"/>
            </a:xfrm>
            <a:prstGeom prst="rect">
              <a:avLst/>
            </a:prstGeom>
          </p:spPr>
        </p:pic>
      </p:grpSp>
      <p:sp>
        <p:nvSpPr>
          <p:cNvPr id="276" name="TextBox 22"/>
          <p:cNvSpPr txBox="1"/>
          <p:nvPr/>
        </p:nvSpPr>
        <p:spPr>
          <a:xfrm>
            <a:off x="381000" y="639899"/>
            <a:ext cx="6153645" cy="5262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tIns="34290" bIns="34290">
            <a:spAutoFit/>
          </a:bodyPr>
          <a:lstStyle>
            <a:lvl1pPr algn="l" defTabSz="914400">
              <a:lnSpc>
                <a:spcPct val="90000"/>
              </a:lnSpc>
              <a:defRPr sz="8800" b="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sz="3300" dirty="0"/>
              <a:t>Three Pillars of FMWM</a:t>
            </a:r>
          </a:p>
        </p:txBody>
      </p:sp>
      <p:grpSp>
        <p:nvGrpSpPr>
          <p:cNvPr id="279" name="Group 3"/>
          <p:cNvGrpSpPr/>
          <p:nvPr/>
        </p:nvGrpSpPr>
        <p:grpSpPr>
          <a:xfrm>
            <a:off x="7963363" y="3779191"/>
            <a:ext cx="2512257" cy="2057401"/>
            <a:chOff x="-1" y="0"/>
            <a:chExt cx="6699348" cy="5486400"/>
          </a:xfrm>
        </p:grpSpPr>
        <p:sp>
          <p:nvSpPr>
            <p:cNvPr id="277" name="Oval 21"/>
            <p:cNvSpPr/>
            <p:nvPr/>
          </p:nvSpPr>
          <p:spPr>
            <a:xfrm>
              <a:off x="606474" y="0"/>
              <a:ext cx="5486401" cy="5486400"/>
            </a:xfrm>
            <a:prstGeom prst="ellipse">
              <a:avLst/>
            </a:prstGeom>
            <a:solidFill>
              <a:srgbClr val="FFFFFF"/>
            </a:solidFill>
            <a:ln w="254000" cap="flat">
              <a:solidFill>
                <a:srgbClr val="F26631"/>
              </a:solidFill>
              <a:prstDash val="solid"/>
              <a:miter lim="800000"/>
            </a:ln>
            <a:effectLst/>
          </p:spPr>
          <p:txBody>
            <a:bodyPr wrap="square" lIns="34290" tIns="34290" rIns="34290" bIns="34290" numCol="1" anchor="ctr">
              <a:noAutofit/>
            </a:bodyPr>
            <a:lstStyle/>
            <a:p>
              <a:pPr defTabSz="342900">
                <a:defRPr sz="3600" b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1350"/>
            </a:p>
          </p:txBody>
        </p:sp>
        <p:sp>
          <p:nvSpPr>
            <p:cNvPr id="278" name="TextBox 27"/>
            <p:cNvSpPr txBox="1"/>
            <p:nvPr/>
          </p:nvSpPr>
          <p:spPr>
            <a:xfrm>
              <a:off x="-1" y="1111983"/>
              <a:ext cx="6699348" cy="32624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34290" tIns="34290" rIns="34290" bIns="34290" numCol="1" anchor="t">
              <a:spAutoFit/>
            </a:bodyPr>
            <a:lstStyle/>
            <a:p>
              <a:pPr algn="ctr" defTabSz="342900">
                <a:defRPr sz="7200" b="0"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sz="2700" dirty="0"/>
                <a:t>Establish</a:t>
              </a:r>
            </a:p>
            <a:p>
              <a:pPr algn="ctr" defTabSz="342900">
                <a:defRPr sz="5600" b="0"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sz="2100" dirty="0"/>
                <a:t>Transformational</a:t>
              </a:r>
            </a:p>
            <a:p>
              <a:pPr algn="ctr" defTabSz="342900">
                <a:defRPr sz="7200" b="0"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sz="2700" dirty="0"/>
                <a:t>Churches</a:t>
              </a:r>
            </a:p>
          </p:txBody>
        </p:sp>
      </p:grpSp>
      <p:grpSp>
        <p:nvGrpSpPr>
          <p:cNvPr id="282" name="Group 15"/>
          <p:cNvGrpSpPr/>
          <p:nvPr/>
        </p:nvGrpSpPr>
        <p:grpSpPr>
          <a:xfrm>
            <a:off x="5139735" y="3121318"/>
            <a:ext cx="2085976" cy="2057401"/>
            <a:chOff x="-1" y="0"/>
            <a:chExt cx="5562601" cy="5486400"/>
          </a:xfrm>
        </p:grpSpPr>
        <p:sp>
          <p:nvSpPr>
            <p:cNvPr id="280" name="Oval 20"/>
            <p:cNvSpPr/>
            <p:nvPr/>
          </p:nvSpPr>
          <p:spPr>
            <a:xfrm>
              <a:off x="-1" y="0"/>
              <a:ext cx="5486401" cy="5486400"/>
            </a:xfrm>
            <a:prstGeom prst="ellipse">
              <a:avLst/>
            </a:prstGeom>
            <a:solidFill>
              <a:srgbClr val="FFFFFF"/>
            </a:solidFill>
            <a:ln w="254000" cap="flat">
              <a:solidFill>
                <a:srgbClr val="F26631"/>
              </a:solidFill>
              <a:prstDash val="solid"/>
              <a:miter lim="800000"/>
            </a:ln>
            <a:effectLst/>
          </p:spPr>
          <p:txBody>
            <a:bodyPr wrap="square" lIns="34290" tIns="34290" rIns="34290" bIns="34290" numCol="1" anchor="ctr">
              <a:noAutofit/>
            </a:bodyPr>
            <a:lstStyle/>
            <a:p>
              <a:pPr defTabSz="342900">
                <a:defRPr sz="3600" b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1350"/>
            </a:p>
          </p:txBody>
        </p:sp>
        <p:sp>
          <p:nvSpPr>
            <p:cNvPr id="281" name="TextBox 26"/>
            <p:cNvSpPr txBox="1"/>
            <p:nvPr/>
          </p:nvSpPr>
          <p:spPr>
            <a:xfrm>
              <a:off x="76199" y="1219199"/>
              <a:ext cx="5486401" cy="32624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34290" tIns="34290" rIns="34290" bIns="34290" numCol="1" anchor="t">
              <a:spAutoFit/>
            </a:bodyPr>
            <a:lstStyle/>
            <a:p>
              <a:pPr algn="ctr" defTabSz="342900">
                <a:defRPr sz="7200" b="0"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sz="2700" dirty="0"/>
                <a:t>Empower</a:t>
              </a:r>
            </a:p>
            <a:p>
              <a:pPr algn="ctr" defTabSz="342900">
                <a:defRPr sz="5600" b="0"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sz="2100" dirty="0"/>
                <a:t>International</a:t>
              </a:r>
            </a:p>
            <a:p>
              <a:pPr algn="ctr" defTabSz="342900">
                <a:defRPr sz="7200" b="0"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sz="2700" dirty="0"/>
                <a:t>Leaders</a:t>
              </a:r>
            </a:p>
          </p:txBody>
        </p:sp>
      </p:grpSp>
      <p:grpSp>
        <p:nvGrpSpPr>
          <p:cNvPr id="285" name="Group 14"/>
          <p:cNvGrpSpPr/>
          <p:nvPr/>
        </p:nvGrpSpPr>
        <p:grpSpPr>
          <a:xfrm>
            <a:off x="2179098" y="3773457"/>
            <a:ext cx="2057401" cy="2057401"/>
            <a:chOff x="0" y="0"/>
            <a:chExt cx="5486400" cy="5486400"/>
          </a:xfrm>
        </p:grpSpPr>
        <p:sp>
          <p:nvSpPr>
            <p:cNvPr id="283" name="Oval 19"/>
            <p:cNvSpPr/>
            <p:nvPr/>
          </p:nvSpPr>
          <p:spPr>
            <a:xfrm>
              <a:off x="0" y="0"/>
              <a:ext cx="5486400" cy="5486400"/>
            </a:xfrm>
            <a:prstGeom prst="ellipse">
              <a:avLst/>
            </a:prstGeom>
            <a:solidFill>
              <a:srgbClr val="FFFFFF"/>
            </a:solidFill>
            <a:ln w="254000" cap="flat">
              <a:solidFill>
                <a:srgbClr val="F26631"/>
              </a:solidFill>
              <a:prstDash val="solid"/>
              <a:miter lim="800000"/>
            </a:ln>
            <a:effectLst/>
          </p:spPr>
          <p:txBody>
            <a:bodyPr wrap="square" lIns="34290" tIns="34290" rIns="34290" bIns="34290" numCol="1" anchor="ctr">
              <a:noAutofit/>
            </a:bodyPr>
            <a:lstStyle/>
            <a:p>
              <a:pPr defTabSz="342900">
                <a:defRPr sz="3600" b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1350"/>
            </a:p>
          </p:txBody>
        </p:sp>
        <p:sp>
          <p:nvSpPr>
            <p:cNvPr id="284" name="TextBox 1"/>
            <p:cNvSpPr txBox="1"/>
            <p:nvPr/>
          </p:nvSpPr>
          <p:spPr>
            <a:xfrm>
              <a:off x="304800" y="1371599"/>
              <a:ext cx="5029200" cy="32624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34290" tIns="34290" rIns="34290" bIns="34290" numCol="1" anchor="t">
              <a:spAutoFit/>
            </a:bodyPr>
            <a:lstStyle/>
            <a:p>
              <a:pPr algn="ctr" defTabSz="342900">
                <a:defRPr sz="7200" b="0"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sz="2700"/>
                <a:t>Mobilize</a:t>
              </a:r>
            </a:p>
            <a:p>
              <a:pPr algn="ctr" defTabSz="342900">
                <a:defRPr sz="5600" b="0"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sz="2100"/>
                <a:t>the Global</a:t>
              </a:r>
            </a:p>
            <a:p>
              <a:pPr algn="ctr" defTabSz="342900">
                <a:defRPr sz="7200" b="0"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sz="2700"/>
                <a:t>Church</a:t>
              </a:r>
            </a:p>
          </p:txBody>
        </p:sp>
      </p:grpSp>
      <p:sp>
        <p:nvSpPr>
          <p:cNvPr id="286" name="Plus 28"/>
          <p:cNvSpPr/>
          <p:nvPr/>
        </p:nvSpPr>
        <p:spPr>
          <a:xfrm>
            <a:off x="4483035" y="3950140"/>
            <a:ext cx="405475" cy="4014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7344"/>
                </a:moveTo>
                <a:lnTo>
                  <a:pt x="7377" y="7344"/>
                </a:lnTo>
                <a:lnTo>
                  <a:pt x="7377" y="0"/>
                </a:lnTo>
                <a:lnTo>
                  <a:pt x="14223" y="0"/>
                </a:lnTo>
                <a:lnTo>
                  <a:pt x="14223" y="7344"/>
                </a:lnTo>
                <a:lnTo>
                  <a:pt x="21600" y="7344"/>
                </a:lnTo>
                <a:lnTo>
                  <a:pt x="21600" y="14256"/>
                </a:lnTo>
                <a:lnTo>
                  <a:pt x="14223" y="14256"/>
                </a:lnTo>
                <a:lnTo>
                  <a:pt x="14223" y="21600"/>
                </a:lnTo>
                <a:lnTo>
                  <a:pt x="7377" y="21600"/>
                </a:lnTo>
                <a:lnTo>
                  <a:pt x="7377" y="14256"/>
                </a:lnTo>
                <a:lnTo>
                  <a:pt x="0" y="14256"/>
                </a:ln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tIns="34290" bIns="34290" anchor="ctr"/>
          <a:lstStyle/>
          <a:p>
            <a:pPr defTabSz="342900">
              <a:defRPr sz="3600" b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1350"/>
          </a:p>
        </p:txBody>
      </p:sp>
      <p:sp>
        <p:nvSpPr>
          <p:cNvPr id="287" name="Plus 34"/>
          <p:cNvSpPr/>
          <p:nvPr/>
        </p:nvSpPr>
        <p:spPr>
          <a:xfrm>
            <a:off x="7478484" y="3949269"/>
            <a:ext cx="405475" cy="4014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7344"/>
                </a:moveTo>
                <a:lnTo>
                  <a:pt x="7377" y="7344"/>
                </a:lnTo>
                <a:lnTo>
                  <a:pt x="7377" y="0"/>
                </a:lnTo>
                <a:lnTo>
                  <a:pt x="14223" y="0"/>
                </a:lnTo>
                <a:lnTo>
                  <a:pt x="14223" y="7344"/>
                </a:lnTo>
                <a:lnTo>
                  <a:pt x="21600" y="7344"/>
                </a:lnTo>
                <a:lnTo>
                  <a:pt x="21600" y="14256"/>
                </a:lnTo>
                <a:lnTo>
                  <a:pt x="14223" y="14256"/>
                </a:lnTo>
                <a:lnTo>
                  <a:pt x="14223" y="21600"/>
                </a:lnTo>
                <a:lnTo>
                  <a:pt x="7377" y="21600"/>
                </a:lnTo>
                <a:lnTo>
                  <a:pt x="7377" y="14256"/>
                </a:lnTo>
                <a:lnTo>
                  <a:pt x="0" y="14256"/>
                </a:ln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tIns="34290" bIns="34290" anchor="ctr"/>
          <a:lstStyle/>
          <a:p>
            <a:pPr defTabSz="342900">
              <a:defRPr sz="3600" b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1350"/>
          </a:p>
        </p:txBody>
      </p:sp>
      <p:sp>
        <p:nvSpPr>
          <p:cNvPr id="288" name="TextBox 2"/>
          <p:cNvSpPr txBox="1"/>
          <p:nvPr/>
        </p:nvSpPr>
        <p:spPr>
          <a:xfrm>
            <a:off x="4712741" y="2194981"/>
            <a:ext cx="2766519" cy="5309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tIns="34290" bIns="34290">
            <a:spAutoFit/>
          </a:bodyPr>
          <a:lstStyle>
            <a:lvl1pPr algn="l" defTabSz="914400">
              <a:defRPr sz="8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sz="3000" dirty="0"/>
              <a:t>MAKE DISCIPLES</a:t>
            </a:r>
          </a:p>
        </p:txBody>
      </p:sp>
    </p:spTree>
    <p:extLst>
      <p:ext uri="{BB962C8B-B14F-4D97-AF65-F5344CB8AC3E}">
        <p14:creationId xmlns:p14="http://schemas.microsoft.com/office/powerpoint/2010/main" val="25674137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BDBDB"/>
            </a:gs>
            <a:gs pos="64000">
              <a:srgbClr val="A9A9A9"/>
            </a:gs>
            <a:gs pos="100000">
              <a:schemeClr val="accent3">
                <a:lumMod val="60000"/>
              </a:schemeClr>
            </a:gs>
          </a:gsLst>
          <a:path path="circle">
            <a:fillToRect l="50000" t="130000" r="50000" b="-3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TextBox 1"/>
          <p:cNvSpPr txBox="1"/>
          <p:nvPr/>
        </p:nvSpPr>
        <p:spPr>
          <a:xfrm>
            <a:off x="3331031" y="2994791"/>
            <a:ext cx="6972300" cy="23544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tIns="34290" bIns="34290">
            <a:spAutoFit/>
          </a:bodyPr>
          <a:lstStyle/>
          <a:p>
            <a:pPr algn="ctr" defTabSz="342900">
              <a:lnSpc>
                <a:spcPct val="90000"/>
              </a:lnSpc>
              <a:defRPr sz="8800" b="0">
                <a:latin typeface="Calibri"/>
                <a:ea typeface="Calibri"/>
                <a:cs typeface="Calibri"/>
                <a:sym typeface="Calibri"/>
              </a:defRPr>
            </a:pPr>
            <a:r>
              <a:rPr sz="3300" dirty="0"/>
              <a:t>Approximately 100 missionaries</a:t>
            </a:r>
          </a:p>
          <a:p>
            <a:pPr algn="ctr" defTabSz="342900">
              <a:lnSpc>
                <a:spcPct val="90000"/>
              </a:lnSpc>
              <a:defRPr sz="8800" b="0">
                <a:latin typeface="Calibri"/>
                <a:ea typeface="Calibri"/>
                <a:cs typeface="Calibri"/>
                <a:sym typeface="Calibri"/>
              </a:defRPr>
            </a:pPr>
            <a:r>
              <a:rPr sz="3300" dirty="0"/>
              <a:t>(including extended-term, associate, affiliate and global missionaries)</a:t>
            </a:r>
          </a:p>
          <a:p>
            <a:pPr algn="ctr" defTabSz="342900">
              <a:lnSpc>
                <a:spcPct val="90000"/>
              </a:lnSpc>
              <a:defRPr sz="8800" b="0">
                <a:latin typeface="Calibri"/>
                <a:ea typeface="Calibri"/>
                <a:cs typeface="Calibri"/>
                <a:sym typeface="Calibri"/>
              </a:defRPr>
            </a:pPr>
            <a:r>
              <a:rPr sz="3300" dirty="0"/>
              <a:t>currently serve with </a:t>
            </a:r>
            <a:br>
              <a:rPr sz="3300" dirty="0"/>
            </a:br>
            <a:r>
              <a:rPr sz="3300" dirty="0"/>
              <a:t>Free Methodist World Missions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3EEE5E7-BA09-E54D-8844-7987AC3E1EDF}"/>
              </a:ext>
            </a:extLst>
          </p:cNvPr>
          <p:cNvGrpSpPr/>
          <p:nvPr/>
        </p:nvGrpSpPr>
        <p:grpSpPr>
          <a:xfrm>
            <a:off x="0" y="304802"/>
            <a:ext cx="12192000" cy="1142999"/>
            <a:chOff x="-14592" y="304801"/>
            <a:chExt cx="9158592" cy="1142999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96F0F5F-6717-4D49-A684-FA22C0A28E78}"/>
                </a:ext>
              </a:extLst>
            </p:cNvPr>
            <p:cNvSpPr/>
            <p:nvPr/>
          </p:nvSpPr>
          <p:spPr>
            <a:xfrm>
              <a:off x="-14592" y="304801"/>
              <a:ext cx="9158592" cy="11429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82BF786A-0A6D-4C43-AA20-C888801206E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22" r="8338"/>
            <a:stretch/>
          </p:blipFill>
          <p:spPr>
            <a:xfrm>
              <a:off x="7116278" y="327212"/>
              <a:ext cx="1905000" cy="1120588"/>
            </a:xfrm>
            <a:prstGeom prst="rect">
              <a:avLst/>
            </a:prstGeom>
          </p:spPr>
        </p:pic>
      </p:grpSp>
      <p:pic>
        <p:nvPicPr>
          <p:cNvPr id="394" name="Picture 2" descr="Picture 2"/>
          <p:cNvPicPr>
            <a:picLocks noChangeAspect="1"/>
          </p:cNvPicPr>
          <p:nvPr/>
        </p:nvPicPr>
        <p:blipFill>
          <a:blip r:embed="rId3"/>
          <a:srcRect l="11667" t="15556" r="15000" b="43333"/>
          <a:stretch>
            <a:fillRect/>
          </a:stretch>
        </p:blipFill>
        <p:spPr>
          <a:xfrm rot="20688699">
            <a:off x="478122" y="895884"/>
            <a:ext cx="2461393" cy="2069808"/>
          </a:xfrm>
          <a:prstGeom prst="rect">
            <a:avLst/>
          </a:prstGeom>
          <a:ln w="12700">
            <a:miter lim="400000"/>
          </a:ln>
          <a:effectLst>
            <a:softEdge rad="254000"/>
          </a:effectLst>
        </p:spPr>
      </p:pic>
    </p:spTree>
    <p:extLst>
      <p:ext uri="{BB962C8B-B14F-4D97-AF65-F5344CB8AC3E}">
        <p14:creationId xmlns:p14="http://schemas.microsoft.com/office/powerpoint/2010/main" val="3198327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BDBDB"/>
            </a:gs>
            <a:gs pos="64000">
              <a:srgbClr val="A9A9A9"/>
            </a:gs>
            <a:gs pos="100000">
              <a:schemeClr val="accent3">
                <a:lumMod val="60000"/>
              </a:schemeClr>
            </a:gs>
          </a:gsLst>
          <a:path path="circle">
            <a:fillToRect l="50000" t="130000" r="50000" b="-3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TextBox 1"/>
          <p:cNvSpPr txBox="1"/>
          <p:nvPr/>
        </p:nvSpPr>
        <p:spPr>
          <a:xfrm>
            <a:off x="3745348" y="2507534"/>
            <a:ext cx="6220935" cy="31624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tIns="34290" bIns="34290">
            <a:spAutoFit/>
          </a:bodyPr>
          <a:lstStyle/>
          <a:p>
            <a:pPr algn="ctr" defTabSz="342900">
              <a:defRPr sz="9600">
                <a:latin typeface="Calibri"/>
                <a:ea typeface="Calibri"/>
                <a:cs typeface="Calibri"/>
                <a:sym typeface="Calibri"/>
              </a:defRPr>
            </a:pPr>
            <a:r>
              <a:rPr sz="3600" dirty="0"/>
              <a:t>VISA Ministries </a:t>
            </a:r>
            <a:br>
              <a:rPr sz="3600" dirty="0"/>
            </a:br>
            <a:r>
              <a:rPr sz="3300" dirty="0"/>
              <a:t>offers training and </a:t>
            </a:r>
            <a:br>
              <a:rPr sz="3300" dirty="0"/>
            </a:br>
            <a:r>
              <a:rPr sz="3300" dirty="0"/>
              <a:t>short-term missions service, </a:t>
            </a:r>
            <a:br>
              <a:rPr sz="3300" dirty="0"/>
            </a:br>
            <a:r>
              <a:rPr sz="3300" dirty="0"/>
              <a:t>connecting Free Methodists with a wide variety </a:t>
            </a:r>
            <a:br>
              <a:rPr sz="3300" dirty="0"/>
            </a:br>
            <a:r>
              <a:rPr sz="3300" dirty="0"/>
              <a:t>of global opportunities</a:t>
            </a:r>
            <a:r>
              <a:rPr sz="3000" dirty="0"/>
              <a:t>.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842B534-8EF2-A449-96FC-286A42584665}"/>
              </a:ext>
            </a:extLst>
          </p:cNvPr>
          <p:cNvGrpSpPr/>
          <p:nvPr/>
        </p:nvGrpSpPr>
        <p:grpSpPr>
          <a:xfrm>
            <a:off x="0" y="304802"/>
            <a:ext cx="12192000" cy="1142999"/>
            <a:chOff x="-14592" y="304801"/>
            <a:chExt cx="9158592" cy="1142999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04E9A88-33E1-6B48-8680-E51ACD44D5B3}"/>
                </a:ext>
              </a:extLst>
            </p:cNvPr>
            <p:cNvSpPr/>
            <p:nvPr/>
          </p:nvSpPr>
          <p:spPr>
            <a:xfrm>
              <a:off x="-14592" y="304801"/>
              <a:ext cx="9158592" cy="11429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891C0616-29A8-0F49-ABF1-9B4EF915A6C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22" r="8338"/>
            <a:stretch/>
          </p:blipFill>
          <p:spPr>
            <a:xfrm>
              <a:off x="7116278" y="327212"/>
              <a:ext cx="1905000" cy="1120588"/>
            </a:xfrm>
            <a:prstGeom prst="rect">
              <a:avLst/>
            </a:prstGeom>
          </p:spPr>
        </p:pic>
      </p:grpSp>
      <p:pic>
        <p:nvPicPr>
          <p:cNvPr id="400" name="Picture 3" descr="Picture 3"/>
          <p:cNvPicPr>
            <a:picLocks noChangeAspect="1"/>
          </p:cNvPicPr>
          <p:nvPr/>
        </p:nvPicPr>
        <p:blipFill>
          <a:blip r:embed="rId3"/>
          <a:srcRect l="44231" t="4773" r="5769"/>
          <a:stretch>
            <a:fillRect/>
          </a:stretch>
        </p:blipFill>
        <p:spPr>
          <a:xfrm rot="20471746">
            <a:off x="780405" y="1080701"/>
            <a:ext cx="1962423" cy="2803145"/>
          </a:xfrm>
          <a:prstGeom prst="rect">
            <a:avLst/>
          </a:prstGeom>
          <a:ln w="12700">
            <a:miter lim="400000"/>
          </a:ln>
          <a:effectLst>
            <a:softEdge rad="254000"/>
          </a:effectLst>
        </p:spPr>
      </p:pic>
    </p:spTree>
    <p:extLst>
      <p:ext uri="{BB962C8B-B14F-4D97-AF65-F5344CB8AC3E}">
        <p14:creationId xmlns:p14="http://schemas.microsoft.com/office/powerpoint/2010/main" val="12935168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BDBDB"/>
            </a:gs>
            <a:gs pos="64000">
              <a:srgbClr val="A9A9A9"/>
            </a:gs>
            <a:gs pos="100000">
              <a:schemeClr val="accent3">
                <a:lumMod val="60000"/>
              </a:schemeClr>
            </a:gs>
          </a:gsLst>
          <a:path path="circle">
            <a:fillToRect l="50000" t="130000" r="50000" b="-3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TextBox 1"/>
          <p:cNvSpPr txBox="1"/>
          <p:nvPr/>
        </p:nvSpPr>
        <p:spPr>
          <a:xfrm>
            <a:off x="2823322" y="2920245"/>
            <a:ext cx="7476619" cy="25622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tIns="34290" bIns="34290">
            <a:spAutoFit/>
          </a:bodyPr>
          <a:lstStyle/>
          <a:p>
            <a:pPr algn="ctr" defTabSz="342900">
              <a:defRPr sz="9600">
                <a:latin typeface="Calibri"/>
                <a:ea typeface="Calibri"/>
                <a:cs typeface="Calibri"/>
                <a:sym typeface="Calibri"/>
              </a:defRPr>
            </a:pPr>
            <a:r>
              <a:rPr sz="3600"/>
              <a:t>Free Methodist World Missions </a:t>
            </a:r>
            <a:br>
              <a:rPr sz="3600"/>
            </a:br>
            <a:r>
              <a:rPr sz="3600"/>
              <a:t>Funding Priorities:</a:t>
            </a:r>
          </a:p>
          <a:p>
            <a:pPr algn="ctr" defTabSz="342900">
              <a:defRPr sz="6400" b="0"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  <a:p>
            <a:pPr algn="ctr" defTabSz="342900">
              <a:defRPr sz="8800" b="0">
                <a:latin typeface="Calibri"/>
                <a:ea typeface="Calibri"/>
                <a:cs typeface="Calibri"/>
                <a:sym typeface="Calibri"/>
              </a:defRPr>
            </a:pPr>
            <a:r>
              <a:rPr sz="3300"/>
              <a:t>Missionary Support Accounts (MSAs)</a:t>
            </a:r>
          </a:p>
          <a:p>
            <a:pPr algn="ctr" defTabSz="342900">
              <a:defRPr sz="8800" b="0">
                <a:latin typeface="Calibri"/>
                <a:ea typeface="Calibri"/>
                <a:cs typeface="Calibri"/>
                <a:sym typeface="Calibri"/>
              </a:defRPr>
            </a:pPr>
            <a:r>
              <a:rPr sz="3300"/>
              <a:t>Church Planting &amp; Development (CPDs)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A2E0F74-62B7-9E4E-AEA6-42B90F0BCD0A}"/>
              </a:ext>
            </a:extLst>
          </p:cNvPr>
          <p:cNvGrpSpPr/>
          <p:nvPr/>
        </p:nvGrpSpPr>
        <p:grpSpPr>
          <a:xfrm>
            <a:off x="0" y="304802"/>
            <a:ext cx="12192000" cy="1142999"/>
            <a:chOff x="-14592" y="304801"/>
            <a:chExt cx="9158592" cy="1142999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9EDF648-9939-9446-8985-9C2C9AD8FC2C}"/>
                </a:ext>
              </a:extLst>
            </p:cNvPr>
            <p:cNvSpPr/>
            <p:nvPr/>
          </p:nvSpPr>
          <p:spPr>
            <a:xfrm>
              <a:off x="-14592" y="304801"/>
              <a:ext cx="9158592" cy="11429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3A3458FE-4A74-2D4D-9993-1CA298EEE40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22" r="8338"/>
            <a:stretch/>
          </p:blipFill>
          <p:spPr>
            <a:xfrm>
              <a:off x="7116278" y="327212"/>
              <a:ext cx="1905000" cy="1120588"/>
            </a:xfrm>
            <a:prstGeom prst="rect">
              <a:avLst/>
            </a:prstGeom>
          </p:spPr>
        </p:pic>
      </p:grpSp>
      <p:pic>
        <p:nvPicPr>
          <p:cNvPr id="404" name="Picture 2" descr="Picture 2"/>
          <p:cNvPicPr>
            <a:picLocks noChangeAspect="1"/>
          </p:cNvPicPr>
          <p:nvPr/>
        </p:nvPicPr>
        <p:blipFill>
          <a:blip r:embed="rId3"/>
          <a:srcRect l="20937" t="27502" r="13436" b="12499"/>
          <a:stretch>
            <a:fillRect/>
          </a:stretch>
        </p:blipFill>
        <p:spPr>
          <a:xfrm rot="20886808">
            <a:off x="619904" y="1306612"/>
            <a:ext cx="2716310" cy="1862613"/>
          </a:xfrm>
          <a:prstGeom prst="rect">
            <a:avLst/>
          </a:prstGeom>
          <a:ln w="12700">
            <a:miter lim="400000"/>
          </a:ln>
          <a:effectLst>
            <a:softEdge rad="254000"/>
          </a:effectLst>
        </p:spPr>
      </p:pic>
    </p:spTree>
    <p:extLst>
      <p:ext uri="{BB962C8B-B14F-4D97-AF65-F5344CB8AC3E}">
        <p14:creationId xmlns:p14="http://schemas.microsoft.com/office/powerpoint/2010/main" val="20261077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BDBDB"/>
            </a:gs>
            <a:gs pos="64000">
              <a:srgbClr val="A9A9A9"/>
            </a:gs>
            <a:gs pos="100000">
              <a:schemeClr val="accent3">
                <a:lumMod val="60000"/>
              </a:schemeClr>
            </a:gs>
          </a:gsLst>
          <a:path path="circle">
            <a:fillToRect l="50000" t="130000" r="50000" b="-3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TextBox 3"/>
          <p:cNvSpPr txBox="1"/>
          <p:nvPr/>
        </p:nvSpPr>
        <p:spPr>
          <a:xfrm>
            <a:off x="1925632" y="3272152"/>
            <a:ext cx="8622012" cy="19159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tIns="34290" bIns="34290">
            <a:spAutoFit/>
          </a:bodyPr>
          <a:lstStyle/>
          <a:p>
            <a:pPr defTabSz="342900">
              <a:defRPr sz="8000">
                <a:latin typeface="Calibri"/>
                <a:ea typeface="Calibri"/>
                <a:cs typeface="Calibri"/>
                <a:sym typeface="Calibri"/>
              </a:defRPr>
            </a:pPr>
            <a:r>
              <a:rPr sz="3000"/>
              <a:t>Missionary Support Accounts (MSAs) include:</a:t>
            </a:r>
          </a:p>
          <a:p>
            <a:pPr marL="214313" indent="-214313" defTabSz="342900">
              <a:buSzPct val="100000"/>
              <a:buFont typeface="Arial"/>
              <a:buChar char="•"/>
              <a:defRPr sz="8000" b="0">
                <a:latin typeface="Calibri"/>
                <a:ea typeface="Calibri"/>
                <a:cs typeface="Calibri"/>
                <a:sym typeface="Calibri"/>
              </a:defRPr>
            </a:pPr>
            <a:r>
              <a:rPr sz="3000"/>
              <a:t>fixed amount (salary, insurance, basic benefits) </a:t>
            </a:r>
          </a:p>
          <a:p>
            <a:pPr marL="214313" indent="-214313" defTabSz="342900">
              <a:buSzPct val="100000"/>
              <a:buFont typeface="Arial"/>
              <a:buChar char="•"/>
              <a:defRPr sz="8000" b="0">
                <a:latin typeface="Calibri"/>
                <a:ea typeface="Calibri"/>
                <a:cs typeface="Calibri"/>
                <a:sym typeface="Calibri"/>
              </a:defRPr>
            </a:pPr>
            <a:r>
              <a:rPr sz="3000"/>
              <a:t>variable amount specific to field (children’s education, rent, utilities, travel, etc.)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37CF98B-8E17-274E-A60D-7719B00B5A8C}"/>
              </a:ext>
            </a:extLst>
          </p:cNvPr>
          <p:cNvGrpSpPr/>
          <p:nvPr/>
        </p:nvGrpSpPr>
        <p:grpSpPr>
          <a:xfrm>
            <a:off x="0" y="304802"/>
            <a:ext cx="12192000" cy="1142999"/>
            <a:chOff x="-14592" y="304801"/>
            <a:chExt cx="9158592" cy="1142999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FF49AF1-EEB9-E748-87E5-512514498A71}"/>
                </a:ext>
              </a:extLst>
            </p:cNvPr>
            <p:cNvSpPr/>
            <p:nvPr/>
          </p:nvSpPr>
          <p:spPr>
            <a:xfrm>
              <a:off x="-14592" y="304801"/>
              <a:ext cx="9158592" cy="11429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7EB4264D-0A37-0941-8947-0E865F8ADA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22" r="8338"/>
            <a:stretch/>
          </p:blipFill>
          <p:spPr>
            <a:xfrm>
              <a:off x="7116278" y="327212"/>
              <a:ext cx="1905000" cy="1120588"/>
            </a:xfrm>
            <a:prstGeom prst="rect">
              <a:avLst/>
            </a:prstGeom>
          </p:spPr>
        </p:pic>
      </p:grpSp>
      <p:pic>
        <p:nvPicPr>
          <p:cNvPr id="409" name="Picture 5" descr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309911">
            <a:off x="528100" y="1371785"/>
            <a:ext cx="2377030" cy="1782773"/>
          </a:xfrm>
          <a:prstGeom prst="rect">
            <a:avLst/>
          </a:prstGeom>
          <a:ln w="12700">
            <a:miter lim="400000"/>
          </a:ln>
          <a:effectLst>
            <a:softEdge rad="254000"/>
          </a:effectLst>
        </p:spPr>
      </p:pic>
    </p:spTree>
    <p:extLst>
      <p:ext uri="{BB962C8B-B14F-4D97-AF65-F5344CB8AC3E}">
        <p14:creationId xmlns:p14="http://schemas.microsoft.com/office/powerpoint/2010/main" val="39586749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BDBDB"/>
            </a:gs>
            <a:gs pos="64000">
              <a:srgbClr val="A9A9A9"/>
            </a:gs>
            <a:gs pos="100000">
              <a:schemeClr val="accent3">
                <a:lumMod val="60000"/>
              </a:schemeClr>
            </a:gs>
          </a:gsLst>
          <a:path path="circle">
            <a:fillToRect l="50000" t="130000" r="50000" b="-3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TextBox 1"/>
          <p:cNvSpPr txBox="1"/>
          <p:nvPr/>
        </p:nvSpPr>
        <p:spPr>
          <a:xfrm>
            <a:off x="1777855" y="2328447"/>
            <a:ext cx="8800461" cy="37625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tIns="34290" bIns="34290">
            <a:spAutoFit/>
          </a:bodyPr>
          <a:lstStyle/>
          <a:p>
            <a:pPr defTabSz="342900">
              <a:defRPr sz="8000">
                <a:latin typeface="Calibri"/>
                <a:ea typeface="Calibri"/>
                <a:cs typeface="Calibri"/>
                <a:sym typeface="Calibri"/>
              </a:defRPr>
            </a:pPr>
            <a:r>
              <a:rPr sz="3000" dirty="0"/>
              <a:t>Church Planting &amp; Development (CPDs) help resource leaders and strategic initiatives:  </a:t>
            </a:r>
          </a:p>
          <a:p>
            <a:pPr marL="428625" indent="-428625" defTabSz="342900">
              <a:buSzPct val="100000"/>
              <a:buFont typeface="Arial"/>
              <a:buChar char="•"/>
              <a:defRPr sz="8000">
                <a:latin typeface="Calibri"/>
                <a:ea typeface="Calibri"/>
                <a:cs typeface="Calibri"/>
                <a:sym typeface="Calibri"/>
              </a:defRPr>
            </a:pPr>
            <a:r>
              <a:rPr sz="3000" b="1" dirty="0"/>
              <a:t>FM national leaders </a:t>
            </a:r>
            <a:r>
              <a:rPr sz="3000" dirty="0"/>
              <a:t>who minister with cultural effectiveness </a:t>
            </a:r>
          </a:p>
          <a:p>
            <a:pPr marL="428625" indent="-428625" defTabSz="342900">
              <a:buSzPct val="100000"/>
              <a:buFont typeface="Arial"/>
              <a:buChar char="•"/>
              <a:defRPr sz="8000">
                <a:latin typeface="Calibri"/>
                <a:ea typeface="Calibri"/>
                <a:cs typeface="Calibri"/>
                <a:sym typeface="Calibri"/>
              </a:defRPr>
            </a:pPr>
            <a:r>
              <a:rPr sz="3000" b="1" dirty="0"/>
              <a:t>FM ministries</a:t>
            </a:r>
            <a:r>
              <a:rPr sz="3000" dirty="0"/>
              <a:t>: </a:t>
            </a:r>
          </a:p>
          <a:p>
            <a:pPr marL="600075" lvl="1" indent="-428625" defTabSz="342900">
              <a:buSzPct val="100000"/>
              <a:buFont typeface="Arial"/>
              <a:buChar char="•"/>
              <a:defRPr sz="8000" b="0">
                <a:latin typeface="Calibri"/>
                <a:ea typeface="Calibri"/>
                <a:cs typeface="Calibri"/>
                <a:sym typeface="Calibri"/>
              </a:defRPr>
            </a:pPr>
            <a:r>
              <a:rPr sz="3000" dirty="0"/>
              <a:t>church planting &amp; evangelism</a:t>
            </a:r>
          </a:p>
          <a:p>
            <a:pPr marL="600075" lvl="1" indent="-428625" defTabSz="342900">
              <a:buSzPct val="100000"/>
              <a:buFont typeface="Arial"/>
              <a:buChar char="•"/>
              <a:defRPr sz="8000" b="0">
                <a:latin typeface="Calibri"/>
                <a:ea typeface="Calibri"/>
                <a:cs typeface="Calibri"/>
                <a:sym typeface="Calibri"/>
              </a:defRPr>
            </a:pPr>
            <a:r>
              <a:rPr sz="3000" dirty="0"/>
              <a:t>leadership development </a:t>
            </a:r>
          </a:p>
          <a:p>
            <a:pPr marL="600075" lvl="1" indent="-428625" defTabSz="342900">
              <a:buSzPct val="100000"/>
              <a:buFont typeface="Arial"/>
              <a:buChar char="•"/>
              <a:defRPr sz="8000" b="0">
                <a:latin typeface="Calibri"/>
                <a:ea typeface="Calibri"/>
                <a:cs typeface="Calibri"/>
                <a:sym typeface="Calibri"/>
              </a:defRPr>
            </a:pPr>
            <a:r>
              <a:rPr sz="3000" dirty="0"/>
              <a:t>compassion &amp; community transformation 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4D748B4-5B40-D844-87E8-200E5448FE5E}"/>
              </a:ext>
            </a:extLst>
          </p:cNvPr>
          <p:cNvGrpSpPr/>
          <p:nvPr/>
        </p:nvGrpSpPr>
        <p:grpSpPr>
          <a:xfrm>
            <a:off x="0" y="304802"/>
            <a:ext cx="12192000" cy="1142999"/>
            <a:chOff x="-14592" y="304801"/>
            <a:chExt cx="9158592" cy="1142999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CE2B4F0-8FB5-DF4F-9CA1-615FD8210219}"/>
                </a:ext>
              </a:extLst>
            </p:cNvPr>
            <p:cNvSpPr/>
            <p:nvPr/>
          </p:nvSpPr>
          <p:spPr>
            <a:xfrm>
              <a:off x="-14592" y="304801"/>
              <a:ext cx="9158592" cy="11429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0E34035E-68F2-4346-BAF5-58411E5BA66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22" r="8338"/>
            <a:stretch/>
          </p:blipFill>
          <p:spPr>
            <a:xfrm>
              <a:off x="7116278" y="327212"/>
              <a:ext cx="1905000" cy="1120588"/>
            </a:xfrm>
            <a:prstGeom prst="rect">
              <a:avLst/>
            </a:prstGeom>
          </p:spPr>
        </p:pic>
      </p:grpSp>
      <p:pic>
        <p:nvPicPr>
          <p:cNvPr id="414" name="Picture 4" descr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264816">
            <a:off x="228324" y="1159805"/>
            <a:ext cx="2503075" cy="1456639"/>
          </a:xfrm>
          <a:prstGeom prst="rect">
            <a:avLst/>
          </a:prstGeom>
          <a:ln w="12700">
            <a:miter lim="400000"/>
          </a:ln>
          <a:effectLst>
            <a:softEdge rad="254000"/>
          </a:effectLst>
        </p:spPr>
      </p:pic>
    </p:spTree>
    <p:extLst>
      <p:ext uri="{BB962C8B-B14F-4D97-AF65-F5344CB8AC3E}">
        <p14:creationId xmlns:p14="http://schemas.microsoft.com/office/powerpoint/2010/main" val="26391884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BDBDB"/>
            </a:gs>
            <a:gs pos="64000">
              <a:srgbClr val="A9A9A9"/>
            </a:gs>
            <a:gs pos="100000">
              <a:schemeClr val="accent3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12756" y="738017"/>
            <a:ext cx="236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kern="1500" dirty="0">
                <a:solidFill>
                  <a:schemeClr val="bg1"/>
                </a:solidFill>
              </a:rPr>
              <a:t>CONNECT WITH GOD’S </a:t>
            </a:r>
            <a:br>
              <a:rPr lang="en-US" sz="1400" kern="1500" dirty="0">
                <a:solidFill>
                  <a:schemeClr val="bg1"/>
                </a:solidFill>
              </a:rPr>
            </a:br>
            <a:r>
              <a:rPr lang="en-US" sz="1400" kern="1500" dirty="0">
                <a:solidFill>
                  <a:schemeClr val="bg1"/>
                </a:solidFill>
              </a:rPr>
              <a:t>HEART FOR THE WORLD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0" y="304802"/>
            <a:ext cx="12192000" cy="1142999"/>
            <a:chOff x="-14592" y="304801"/>
            <a:chExt cx="9158592" cy="1142999"/>
          </a:xfrm>
        </p:grpSpPr>
        <p:sp>
          <p:nvSpPr>
            <p:cNvPr id="11" name="Rectangle 10"/>
            <p:cNvSpPr/>
            <p:nvPr/>
          </p:nvSpPr>
          <p:spPr>
            <a:xfrm>
              <a:off x="-14592" y="304801"/>
              <a:ext cx="9158592" cy="11429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22" r="8338"/>
            <a:stretch/>
          </p:blipFill>
          <p:spPr>
            <a:xfrm>
              <a:off x="7116278" y="327212"/>
              <a:ext cx="1905000" cy="1120588"/>
            </a:xfrm>
            <a:prstGeom prst="rect">
              <a:avLst/>
            </a:prstGeom>
          </p:spPr>
        </p:pic>
      </p:grpSp>
      <p:sp>
        <p:nvSpPr>
          <p:cNvPr id="10" name="TextBox 2"/>
          <p:cNvSpPr txBox="1">
            <a:spLocks noChangeArrowheads="1"/>
          </p:cNvSpPr>
          <p:nvPr/>
        </p:nvSpPr>
        <p:spPr bwMode="auto">
          <a:xfrm>
            <a:off x="2438400" y="2122241"/>
            <a:ext cx="7315200" cy="3470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147447">
              <a:lnSpc>
                <a:spcPct val="150000"/>
              </a:lnSpc>
              <a:spcBef>
                <a:spcPts val="375"/>
              </a:spcBef>
              <a:buNone/>
              <a:defRPr sz="4644"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rPr lang="en-US" sz="2800" dirty="0"/>
              <a:t>Free Methodist World Missions </a:t>
            </a:r>
          </a:p>
          <a:p>
            <a:pPr algn="ctr" defTabSz="147447">
              <a:lnSpc>
                <a:spcPct val="150000"/>
              </a:lnSpc>
              <a:spcBef>
                <a:spcPts val="375"/>
              </a:spcBef>
              <a:buNone/>
              <a:defRPr sz="4644"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lang="en-US" sz="2800" u="sng" dirty="0">
                <a:latin typeface="Avenir Heavy"/>
                <a:ea typeface="Avenir Heavy"/>
                <a:cs typeface="Avenir Heavy"/>
                <a:sym typeface="Avenir Heavy"/>
              </a:rPr>
              <a:t>makes disciples</a:t>
            </a:r>
            <a:r>
              <a:rPr lang="en-US" sz="2800" dirty="0"/>
              <a:t> </a:t>
            </a:r>
          </a:p>
          <a:p>
            <a:pPr algn="ctr" defTabSz="147447">
              <a:lnSpc>
                <a:spcPct val="150000"/>
              </a:lnSpc>
              <a:spcBef>
                <a:spcPts val="375"/>
              </a:spcBef>
              <a:buNone/>
              <a:defRPr sz="4644"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lang="en-US" sz="2800" dirty="0"/>
              <a:t>by </a:t>
            </a:r>
            <a:r>
              <a:rPr lang="en-US" sz="2800" dirty="0">
                <a:latin typeface="Avenir Heavy"/>
                <a:ea typeface="Avenir Heavy"/>
                <a:cs typeface="Avenir Heavy"/>
                <a:sym typeface="Avenir Heavy"/>
              </a:rPr>
              <a:t>mobilizing the global church </a:t>
            </a:r>
          </a:p>
          <a:p>
            <a:pPr algn="ctr" defTabSz="147447">
              <a:lnSpc>
                <a:spcPct val="150000"/>
              </a:lnSpc>
              <a:spcBef>
                <a:spcPts val="375"/>
              </a:spcBef>
              <a:buNone/>
              <a:defRPr sz="4644"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lang="en-US" sz="2800" dirty="0"/>
              <a:t>and </a:t>
            </a:r>
            <a:r>
              <a:rPr lang="en-US" sz="2800" dirty="0">
                <a:latin typeface="Avenir Heavy"/>
                <a:ea typeface="Avenir Heavy"/>
                <a:cs typeface="Avenir Heavy"/>
                <a:sym typeface="Avenir Heavy"/>
              </a:rPr>
              <a:t>empowering international leaders </a:t>
            </a:r>
          </a:p>
          <a:p>
            <a:pPr algn="ctr" defTabSz="147447">
              <a:lnSpc>
                <a:spcPct val="150000"/>
              </a:lnSpc>
              <a:spcBef>
                <a:spcPts val="375"/>
              </a:spcBef>
              <a:buNone/>
              <a:defRPr sz="4644"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lang="en-US" sz="2800" dirty="0"/>
              <a:t>to </a:t>
            </a:r>
            <a:r>
              <a:rPr lang="en-US" sz="2800" dirty="0">
                <a:latin typeface="Avenir Heavy"/>
                <a:ea typeface="Avenir Heavy"/>
                <a:cs typeface="Avenir Heavy"/>
                <a:sym typeface="Avenir Heavy"/>
              </a:rPr>
              <a:t>establish transformational churches.</a:t>
            </a:r>
            <a:endParaRPr lang="en-US" altLang="en-US" sz="2800" dirty="0">
              <a:latin typeface="+mn-lt"/>
            </a:endParaRPr>
          </a:p>
        </p:txBody>
      </p:sp>
      <p:pic>
        <p:nvPicPr>
          <p:cNvPr id="27" name="Picture 26" descr="A close up of a logo&#10;&#10;Description automatically generated">
            <a:extLst>
              <a:ext uri="{FF2B5EF4-FFF2-40B4-BE49-F238E27FC236}">
                <a16:creationId xmlns:a16="http://schemas.microsoft.com/office/drawing/2014/main" id="{62F88CE5-1B4E-8746-937B-33C7AD19E6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04802"/>
            <a:ext cx="1127535" cy="1120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5134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BDBDB"/>
            </a:gs>
            <a:gs pos="64000">
              <a:srgbClr val="A9A9A9"/>
            </a:gs>
            <a:gs pos="100000">
              <a:schemeClr val="accent3">
                <a:lumMod val="60000"/>
              </a:schemeClr>
            </a:gs>
          </a:gsLst>
          <a:path path="circle">
            <a:fillToRect l="50000" t="130000" r="50000" b="-3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40DCDCB9-D127-7D47-BE08-1FFC8B260383}"/>
              </a:ext>
            </a:extLst>
          </p:cNvPr>
          <p:cNvGrpSpPr/>
          <p:nvPr/>
        </p:nvGrpSpPr>
        <p:grpSpPr>
          <a:xfrm>
            <a:off x="0" y="316866"/>
            <a:ext cx="12192000" cy="1142999"/>
            <a:chOff x="-14592" y="304801"/>
            <a:chExt cx="9158592" cy="1142999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6242A4EA-8C0C-AA4E-87B8-7AD0C66E87F2}"/>
                </a:ext>
              </a:extLst>
            </p:cNvPr>
            <p:cNvSpPr/>
            <p:nvPr/>
          </p:nvSpPr>
          <p:spPr>
            <a:xfrm>
              <a:off x="-14592" y="304801"/>
              <a:ext cx="9158592" cy="11429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6F38E5C0-F43A-7C4A-BE02-B16081F3D8B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22" r="8338"/>
            <a:stretch/>
          </p:blipFill>
          <p:spPr>
            <a:xfrm>
              <a:off x="7116278" y="327212"/>
              <a:ext cx="1905000" cy="1120588"/>
            </a:xfrm>
            <a:prstGeom prst="rect">
              <a:avLst/>
            </a:prstGeom>
          </p:spPr>
        </p:pic>
      </p:grpSp>
      <p:sp>
        <p:nvSpPr>
          <p:cNvPr id="417" name="Rectangle"/>
          <p:cNvSpPr/>
          <p:nvPr/>
        </p:nvSpPr>
        <p:spPr>
          <a:xfrm>
            <a:off x="6543927" y="4809289"/>
            <a:ext cx="2386718" cy="683987"/>
          </a:xfrm>
          <a:prstGeom prst="rect">
            <a:avLst/>
          </a:prstGeom>
          <a:solidFill>
            <a:srgbClr val="FFFFFF"/>
          </a:solidFill>
          <a:ln w="152400">
            <a:solidFill>
              <a:schemeClr val="accent1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200"/>
          </a:p>
        </p:txBody>
      </p:sp>
      <p:sp>
        <p:nvSpPr>
          <p:cNvPr id="418" name="Rectangle"/>
          <p:cNvSpPr/>
          <p:nvPr/>
        </p:nvSpPr>
        <p:spPr>
          <a:xfrm>
            <a:off x="1783492" y="4843888"/>
            <a:ext cx="2210376" cy="614786"/>
          </a:xfrm>
          <a:prstGeom prst="rect">
            <a:avLst/>
          </a:prstGeom>
          <a:solidFill>
            <a:srgbClr val="FFFFFF"/>
          </a:solidFill>
          <a:ln w="152400">
            <a:solidFill>
              <a:schemeClr val="accent1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200"/>
          </a:p>
        </p:txBody>
      </p:sp>
      <p:sp>
        <p:nvSpPr>
          <p:cNvPr id="421" name="TextBox 22"/>
          <p:cNvSpPr txBox="1"/>
          <p:nvPr/>
        </p:nvSpPr>
        <p:spPr>
          <a:xfrm>
            <a:off x="354294" y="696051"/>
            <a:ext cx="6931447" cy="5262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tIns="34290" bIns="34290">
            <a:spAutoFit/>
          </a:bodyPr>
          <a:lstStyle>
            <a:lvl1pPr algn="l" defTabSz="914400">
              <a:lnSpc>
                <a:spcPct val="90000"/>
              </a:lnSpc>
              <a:defRPr sz="8800" b="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sz="3300" dirty="0"/>
              <a:t>Funding the Three Pillars of FMWM</a:t>
            </a:r>
          </a:p>
        </p:txBody>
      </p:sp>
      <p:grpSp>
        <p:nvGrpSpPr>
          <p:cNvPr id="424" name="Group 3"/>
          <p:cNvGrpSpPr/>
          <p:nvPr/>
        </p:nvGrpSpPr>
        <p:grpSpPr>
          <a:xfrm>
            <a:off x="7955158" y="2113590"/>
            <a:ext cx="2512256" cy="2057401"/>
            <a:chOff x="-1" y="0"/>
            <a:chExt cx="6699348" cy="5486400"/>
          </a:xfrm>
        </p:grpSpPr>
        <p:sp>
          <p:nvSpPr>
            <p:cNvPr id="422" name="Oval 21"/>
            <p:cNvSpPr/>
            <p:nvPr/>
          </p:nvSpPr>
          <p:spPr>
            <a:xfrm>
              <a:off x="606474" y="0"/>
              <a:ext cx="5486401" cy="5486400"/>
            </a:xfrm>
            <a:prstGeom prst="ellipse">
              <a:avLst/>
            </a:prstGeom>
            <a:solidFill>
              <a:srgbClr val="FFFFFF"/>
            </a:solidFill>
            <a:ln w="254000" cap="flat">
              <a:solidFill>
                <a:srgbClr val="F26631"/>
              </a:solidFill>
              <a:prstDash val="solid"/>
              <a:miter lim="800000"/>
            </a:ln>
            <a:effectLst/>
          </p:spPr>
          <p:txBody>
            <a:bodyPr wrap="square" lIns="34290" tIns="34290" rIns="34290" bIns="34290" numCol="1" anchor="ctr">
              <a:noAutofit/>
            </a:bodyPr>
            <a:lstStyle/>
            <a:p>
              <a:pPr defTabSz="342900">
                <a:defRPr sz="3600" b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1350"/>
            </a:p>
          </p:txBody>
        </p:sp>
        <p:sp>
          <p:nvSpPr>
            <p:cNvPr id="423" name="TextBox 27"/>
            <p:cNvSpPr txBox="1"/>
            <p:nvPr/>
          </p:nvSpPr>
          <p:spPr>
            <a:xfrm>
              <a:off x="-1" y="1111983"/>
              <a:ext cx="6699348" cy="32624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34290" tIns="34290" rIns="34290" bIns="34290" numCol="1" anchor="t">
              <a:spAutoFit/>
            </a:bodyPr>
            <a:lstStyle/>
            <a:p>
              <a:pPr algn="ctr" defTabSz="342900">
                <a:defRPr sz="7200" b="0"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sz="2700" dirty="0"/>
                <a:t>Establish</a:t>
              </a:r>
            </a:p>
            <a:p>
              <a:pPr algn="ctr" defTabSz="342900">
                <a:defRPr sz="5600" b="0"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sz="2100" dirty="0"/>
                <a:t>Transformational</a:t>
              </a:r>
            </a:p>
            <a:p>
              <a:pPr algn="ctr" defTabSz="342900">
                <a:defRPr sz="7200" b="0"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sz="2700" dirty="0"/>
                <a:t>Churches</a:t>
              </a:r>
            </a:p>
          </p:txBody>
        </p:sp>
      </p:grpSp>
      <p:grpSp>
        <p:nvGrpSpPr>
          <p:cNvPr id="427" name="Group 15"/>
          <p:cNvGrpSpPr/>
          <p:nvPr/>
        </p:nvGrpSpPr>
        <p:grpSpPr>
          <a:xfrm>
            <a:off x="5053012" y="2113590"/>
            <a:ext cx="2085976" cy="2057401"/>
            <a:chOff x="-1" y="0"/>
            <a:chExt cx="5562601" cy="5486400"/>
          </a:xfrm>
        </p:grpSpPr>
        <p:sp>
          <p:nvSpPr>
            <p:cNvPr id="425" name="Oval 20"/>
            <p:cNvSpPr/>
            <p:nvPr/>
          </p:nvSpPr>
          <p:spPr>
            <a:xfrm>
              <a:off x="-1" y="0"/>
              <a:ext cx="5486401" cy="5486400"/>
            </a:xfrm>
            <a:prstGeom prst="ellipse">
              <a:avLst/>
            </a:prstGeom>
            <a:solidFill>
              <a:srgbClr val="FFFFFF"/>
            </a:solidFill>
            <a:ln w="254000" cap="flat">
              <a:solidFill>
                <a:srgbClr val="F26631"/>
              </a:solidFill>
              <a:prstDash val="solid"/>
              <a:miter lim="800000"/>
            </a:ln>
            <a:effectLst/>
          </p:spPr>
          <p:txBody>
            <a:bodyPr wrap="square" lIns="34290" tIns="34290" rIns="34290" bIns="34290" numCol="1" anchor="ctr">
              <a:noAutofit/>
            </a:bodyPr>
            <a:lstStyle/>
            <a:p>
              <a:pPr defTabSz="342900">
                <a:defRPr sz="3600" b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1350"/>
            </a:p>
          </p:txBody>
        </p:sp>
        <p:sp>
          <p:nvSpPr>
            <p:cNvPr id="426" name="TextBox 26"/>
            <p:cNvSpPr txBox="1"/>
            <p:nvPr/>
          </p:nvSpPr>
          <p:spPr>
            <a:xfrm>
              <a:off x="76199" y="1219199"/>
              <a:ext cx="5486401" cy="32624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34290" tIns="34290" rIns="34290" bIns="34290" numCol="1" anchor="t">
              <a:spAutoFit/>
            </a:bodyPr>
            <a:lstStyle/>
            <a:p>
              <a:pPr algn="ctr" defTabSz="342900">
                <a:defRPr sz="7200" b="0"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sz="2700" dirty="0"/>
                <a:t>Empower</a:t>
              </a:r>
            </a:p>
            <a:p>
              <a:pPr algn="ctr" defTabSz="342900">
                <a:defRPr sz="5600" b="0"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sz="2100" dirty="0"/>
                <a:t>International</a:t>
              </a:r>
            </a:p>
            <a:p>
              <a:pPr algn="ctr" defTabSz="342900">
                <a:defRPr sz="7200" b="0"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sz="2700" dirty="0"/>
                <a:t>Leaders</a:t>
              </a:r>
            </a:p>
          </p:txBody>
        </p:sp>
      </p:grpSp>
      <p:grpSp>
        <p:nvGrpSpPr>
          <p:cNvPr id="430" name="Group 14"/>
          <p:cNvGrpSpPr/>
          <p:nvPr/>
        </p:nvGrpSpPr>
        <p:grpSpPr>
          <a:xfrm>
            <a:off x="1762617" y="2113590"/>
            <a:ext cx="2057401" cy="2057401"/>
            <a:chOff x="0" y="0"/>
            <a:chExt cx="5486400" cy="5486400"/>
          </a:xfrm>
        </p:grpSpPr>
        <p:sp>
          <p:nvSpPr>
            <p:cNvPr id="428" name="Oval 19"/>
            <p:cNvSpPr/>
            <p:nvPr/>
          </p:nvSpPr>
          <p:spPr>
            <a:xfrm>
              <a:off x="0" y="0"/>
              <a:ext cx="5486400" cy="5486400"/>
            </a:xfrm>
            <a:prstGeom prst="ellipse">
              <a:avLst/>
            </a:prstGeom>
            <a:solidFill>
              <a:srgbClr val="FFFFFF"/>
            </a:solidFill>
            <a:ln w="254000" cap="flat">
              <a:solidFill>
                <a:srgbClr val="F26631"/>
              </a:solidFill>
              <a:prstDash val="solid"/>
              <a:miter lim="800000"/>
            </a:ln>
            <a:effectLst/>
          </p:spPr>
          <p:txBody>
            <a:bodyPr wrap="square" lIns="34290" tIns="34290" rIns="34290" bIns="34290" numCol="1" anchor="ctr">
              <a:noAutofit/>
            </a:bodyPr>
            <a:lstStyle/>
            <a:p>
              <a:pPr algn="ctr" defTabSz="342900">
                <a:defRPr sz="3600" b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1350" dirty="0"/>
            </a:p>
          </p:txBody>
        </p:sp>
        <p:sp>
          <p:nvSpPr>
            <p:cNvPr id="429" name="TextBox 1"/>
            <p:cNvSpPr txBox="1"/>
            <p:nvPr/>
          </p:nvSpPr>
          <p:spPr>
            <a:xfrm>
              <a:off x="304800" y="1371599"/>
              <a:ext cx="5029200" cy="32624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34290" tIns="34290" rIns="34290" bIns="34290" numCol="1" anchor="t">
              <a:spAutoFit/>
            </a:bodyPr>
            <a:lstStyle/>
            <a:p>
              <a:pPr algn="ctr" defTabSz="342900">
                <a:defRPr sz="7200" b="0"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sz="2700" dirty="0"/>
                <a:t>Mobilize</a:t>
              </a:r>
            </a:p>
            <a:p>
              <a:pPr algn="ctr" defTabSz="342900">
                <a:defRPr sz="5600" b="0"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sz="2100" dirty="0"/>
                <a:t>the Global</a:t>
              </a:r>
            </a:p>
            <a:p>
              <a:pPr algn="ctr" defTabSz="342900">
                <a:defRPr sz="7200" b="0"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sz="2700" dirty="0"/>
                <a:t>Church</a:t>
              </a:r>
            </a:p>
          </p:txBody>
        </p:sp>
      </p:grpSp>
      <p:sp>
        <p:nvSpPr>
          <p:cNvPr id="431" name="Plus 34"/>
          <p:cNvSpPr/>
          <p:nvPr/>
        </p:nvSpPr>
        <p:spPr>
          <a:xfrm>
            <a:off x="7421049" y="2941541"/>
            <a:ext cx="405475" cy="4014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7344"/>
                </a:moveTo>
                <a:lnTo>
                  <a:pt x="7377" y="7344"/>
                </a:lnTo>
                <a:lnTo>
                  <a:pt x="7377" y="0"/>
                </a:lnTo>
                <a:lnTo>
                  <a:pt x="14223" y="0"/>
                </a:lnTo>
                <a:lnTo>
                  <a:pt x="14223" y="7344"/>
                </a:lnTo>
                <a:lnTo>
                  <a:pt x="21600" y="7344"/>
                </a:lnTo>
                <a:lnTo>
                  <a:pt x="21600" y="14256"/>
                </a:lnTo>
                <a:lnTo>
                  <a:pt x="14223" y="14256"/>
                </a:lnTo>
                <a:lnTo>
                  <a:pt x="14223" y="21600"/>
                </a:lnTo>
                <a:lnTo>
                  <a:pt x="7377" y="21600"/>
                </a:lnTo>
                <a:lnTo>
                  <a:pt x="7377" y="14256"/>
                </a:lnTo>
                <a:lnTo>
                  <a:pt x="0" y="14256"/>
                </a:ln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tIns="34290" bIns="34290" anchor="ctr"/>
          <a:lstStyle/>
          <a:p>
            <a:pPr defTabSz="342900">
              <a:defRPr sz="3600" b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1350"/>
          </a:p>
        </p:txBody>
      </p:sp>
      <p:sp>
        <p:nvSpPr>
          <p:cNvPr id="432" name="Arrow"/>
          <p:cNvSpPr/>
          <p:nvPr/>
        </p:nvSpPr>
        <p:spPr>
          <a:xfrm>
            <a:off x="4198390" y="2904165"/>
            <a:ext cx="476251" cy="476251"/>
          </a:xfrm>
          <a:prstGeom prst="rightArrow">
            <a:avLst>
              <a:gd name="adj1" fmla="val 32000"/>
              <a:gd name="adj2" fmla="val 64000"/>
            </a:avLst>
          </a:pr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200"/>
          </a:p>
        </p:txBody>
      </p:sp>
      <p:sp>
        <p:nvSpPr>
          <p:cNvPr id="433" name="Missionary  Support"/>
          <p:cNvSpPr txBox="1"/>
          <p:nvPr/>
        </p:nvSpPr>
        <p:spPr>
          <a:xfrm>
            <a:off x="2399881" y="4862523"/>
            <a:ext cx="1031757" cy="5693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R="0" indent="0" algn="ctr" defTabSz="82550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Helvetica Neue"/>
              </a:defRPr>
            </a:lvl1pPr>
            <a:lvl2pPr marL="0" marR="0" indent="228600" algn="ctr" defTabSz="82550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457200" algn="ctr" defTabSz="82550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685800" algn="ctr" defTabSz="82550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914400" algn="ctr" defTabSz="82550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1143000" algn="ctr" defTabSz="82550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1371600" algn="ctr" defTabSz="82550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1600200" algn="ctr" defTabSz="82550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1828800" algn="ctr" defTabSz="82550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r>
              <a:rPr sz="1600" b="0" dirty="0"/>
              <a:t>Missionary </a:t>
            </a:r>
            <a:br>
              <a:rPr sz="1600" b="0" dirty="0"/>
            </a:br>
            <a:r>
              <a:rPr sz="1600" b="0" dirty="0"/>
              <a:t>Support</a:t>
            </a:r>
          </a:p>
        </p:txBody>
      </p:sp>
      <p:sp>
        <p:nvSpPr>
          <p:cNvPr id="434" name="Church Planting &amp; Development Funds"/>
          <p:cNvSpPr txBox="1"/>
          <p:nvPr/>
        </p:nvSpPr>
        <p:spPr>
          <a:xfrm>
            <a:off x="6883751" y="4881758"/>
            <a:ext cx="1707070" cy="5309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19050" tIns="19050" rIns="19050" bIns="19050" anchor="ctr">
            <a:spAutoFit/>
          </a:bodyPr>
          <a:lstStyle/>
          <a:p>
            <a:pPr algn="ctr">
              <a:defRPr sz="4800">
                <a:latin typeface="Calibri"/>
                <a:ea typeface="Calibri"/>
                <a:cs typeface="Calibri"/>
                <a:sym typeface="Calibri"/>
              </a:defRPr>
            </a:pPr>
            <a:r>
              <a:rPr sz="1600" dirty="0"/>
              <a:t>Church Planting &amp;</a:t>
            </a:r>
            <a:br>
              <a:rPr sz="1600" dirty="0"/>
            </a:br>
            <a:r>
              <a:rPr sz="1600" dirty="0"/>
              <a:t>Development Funds</a:t>
            </a:r>
          </a:p>
        </p:txBody>
      </p:sp>
      <p:sp>
        <p:nvSpPr>
          <p:cNvPr id="435" name="Arrow"/>
          <p:cNvSpPr/>
          <p:nvPr/>
        </p:nvSpPr>
        <p:spPr>
          <a:xfrm rot="5400000">
            <a:off x="2553192" y="4379901"/>
            <a:ext cx="476251" cy="248884"/>
          </a:xfrm>
          <a:prstGeom prst="rightArrow">
            <a:avLst>
              <a:gd name="adj1" fmla="val 32000"/>
              <a:gd name="adj2" fmla="val 122467"/>
            </a:avLst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200"/>
          </a:p>
        </p:txBody>
      </p:sp>
      <p:sp>
        <p:nvSpPr>
          <p:cNvPr id="436" name="Arrow"/>
          <p:cNvSpPr/>
          <p:nvPr/>
        </p:nvSpPr>
        <p:spPr>
          <a:xfrm rot="3616434">
            <a:off x="6542836" y="4330781"/>
            <a:ext cx="722160" cy="248884"/>
          </a:xfrm>
          <a:prstGeom prst="rightArrow">
            <a:avLst>
              <a:gd name="adj1" fmla="val 32000"/>
              <a:gd name="adj2" fmla="val 122467"/>
            </a:avLst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200"/>
          </a:p>
        </p:txBody>
      </p:sp>
      <p:sp>
        <p:nvSpPr>
          <p:cNvPr id="437" name="Arrow"/>
          <p:cNvSpPr/>
          <p:nvPr/>
        </p:nvSpPr>
        <p:spPr>
          <a:xfrm rot="6975520">
            <a:off x="8067349" y="4329718"/>
            <a:ext cx="722160" cy="248884"/>
          </a:xfrm>
          <a:prstGeom prst="rightArrow">
            <a:avLst>
              <a:gd name="adj1" fmla="val 32000"/>
              <a:gd name="adj2" fmla="val 122467"/>
            </a:avLst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200"/>
          </a:p>
        </p:txBody>
      </p:sp>
    </p:spTree>
    <p:extLst>
      <p:ext uri="{BB962C8B-B14F-4D97-AF65-F5344CB8AC3E}">
        <p14:creationId xmlns:p14="http://schemas.microsoft.com/office/powerpoint/2010/main" val="41427993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4B6FC08-2CD6-314F-A233-75E9AFCCFAE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00" b="2168"/>
          <a:stretch/>
        </p:blipFill>
        <p:spPr>
          <a:xfrm>
            <a:off x="0" y="502920"/>
            <a:ext cx="12192000" cy="5852160"/>
          </a:xfrm>
          <a:prstGeom prst="rect">
            <a:avLst/>
          </a:prstGeom>
          <a:effectLst/>
        </p:spPr>
      </p:pic>
      <p:sp>
        <p:nvSpPr>
          <p:cNvPr id="5" name="Rectangle 4"/>
          <p:cNvSpPr/>
          <p:nvPr/>
        </p:nvSpPr>
        <p:spPr>
          <a:xfrm>
            <a:off x="0" y="5342124"/>
            <a:ext cx="12268200" cy="948632"/>
          </a:xfrm>
          <a:prstGeom prst="rect">
            <a:avLst/>
          </a:prstGeom>
          <a:solidFill>
            <a:srgbClr val="7E8082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3E8CACCC-1401-C940-82A7-C8992A8623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5600" y="579601"/>
            <a:ext cx="1127535" cy="112058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380" b="33891"/>
          <a:stretch/>
        </p:blipFill>
        <p:spPr>
          <a:xfrm>
            <a:off x="8984371" y="5342124"/>
            <a:ext cx="2443853" cy="8765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34978" y="5470628"/>
            <a:ext cx="6057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Avenir Book" panose="02000503020000020003" pitchFamily="2" charset="0"/>
              </a:rPr>
              <a:t>www.fmcusa.org/fmmissions</a:t>
            </a:r>
          </a:p>
        </p:txBody>
      </p:sp>
    </p:spTree>
    <p:extLst>
      <p:ext uri="{BB962C8B-B14F-4D97-AF65-F5344CB8AC3E}">
        <p14:creationId xmlns:p14="http://schemas.microsoft.com/office/powerpoint/2010/main" val="37017157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BDBDB"/>
            </a:gs>
            <a:gs pos="64000">
              <a:srgbClr val="A9A9A9"/>
            </a:gs>
            <a:gs pos="100000">
              <a:schemeClr val="accent3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12756" y="738017"/>
            <a:ext cx="236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kern="1500" dirty="0">
                <a:solidFill>
                  <a:schemeClr val="bg1"/>
                </a:solidFill>
              </a:rPr>
              <a:t>CONNECT WITH GOD’S </a:t>
            </a:r>
            <a:br>
              <a:rPr lang="en-US" sz="1400" kern="1500" dirty="0">
                <a:solidFill>
                  <a:schemeClr val="bg1"/>
                </a:solidFill>
              </a:rPr>
            </a:br>
            <a:r>
              <a:rPr lang="en-US" sz="1400" kern="1500" dirty="0">
                <a:solidFill>
                  <a:schemeClr val="bg1"/>
                </a:solidFill>
              </a:rPr>
              <a:t>HEART FOR THE WORLD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0" y="304800"/>
            <a:ext cx="12192000" cy="1142999"/>
            <a:chOff x="-14592" y="304801"/>
            <a:chExt cx="9158592" cy="1142999"/>
          </a:xfrm>
        </p:grpSpPr>
        <p:sp>
          <p:nvSpPr>
            <p:cNvPr id="11" name="Rectangle 10"/>
            <p:cNvSpPr/>
            <p:nvPr/>
          </p:nvSpPr>
          <p:spPr>
            <a:xfrm>
              <a:off x="-14592" y="304801"/>
              <a:ext cx="9158592" cy="11429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22" r="8338"/>
            <a:stretch/>
          </p:blipFill>
          <p:spPr>
            <a:xfrm>
              <a:off x="7116278" y="327212"/>
              <a:ext cx="1905000" cy="1120588"/>
            </a:xfrm>
            <a:prstGeom prst="rect">
              <a:avLst/>
            </a:prstGeom>
          </p:spPr>
        </p:pic>
      </p:grp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67" r="31667" b="34444"/>
          <a:stretch/>
        </p:blipFill>
        <p:spPr>
          <a:xfrm rot="20709442">
            <a:off x="672844" y="131816"/>
            <a:ext cx="2498141" cy="2631970"/>
          </a:xfrm>
          <a:prstGeom prst="rect">
            <a:avLst/>
          </a:prstGeom>
          <a:effectLst>
            <a:softEdge rad="254000"/>
          </a:effectLst>
        </p:spPr>
      </p:pic>
      <p:sp>
        <p:nvSpPr>
          <p:cNvPr id="10" name="TextBox 2"/>
          <p:cNvSpPr txBox="1">
            <a:spLocks noChangeArrowheads="1"/>
          </p:cNvSpPr>
          <p:nvPr/>
        </p:nvSpPr>
        <p:spPr bwMode="auto">
          <a:xfrm>
            <a:off x="2431104" y="2703663"/>
            <a:ext cx="7315200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latin typeface="+mn-lt"/>
              </a:rPr>
              <a:t>The Free Methodist Church </a:t>
            </a:r>
            <a:r>
              <a:rPr lang="en-US" altLang="en-US" sz="3600" dirty="0">
                <a:latin typeface="+mn-lt"/>
              </a:rPr>
              <a:t>has ministry in more than </a:t>
            </a:r>
            <a:r>
              <a:rPr lang="en-US" altLang="en-US" sz="3600" b="1" dirty="0">
                <a:latin typeface="+mn-lt"/>
              </a:rPr>
              <a:t>100 countries </a:t>
            </a:r>
            <a:br>
              <a:rPr lang="en-US" altLang="en-US" sz="3600" dirty="0">
                <a:latin typeface="+mn-lt"/>
              </a:rPr>
            </a:br>
            <a:r>
              <a:rPr lang="en-US" altLang="en-US" sz="3600" dirty="0">
                <a:latin typeface="+mn-lt"/>
              </a:rPr>
              <a:t>in </a:t>
            </a:r>
            <a:r>
              <a:rPr lang="en-US" altLang="en-US" sz="3600" b="1" dirty="0">
                <a:latin typeface="+mn-lt"/>
              </a:rPr>
              <a:t>six world areas</a:t>
            </a:r>
            <a:r>
              <a:rPr lang="en-US" altLang="en-US" sz="3600" dirty="0">
                <a:latin typeface="+mn-lt"/>
              </a:rPr>
              <a:t>: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br>
              <a:rPr lang="en-US" altLang="en-US" sz="3600" dirty="0">
                <a:latin typeface="+mn-lt"/>
              </a:rPr>
            </a:br>
            <a:r>
              <a:rPr lang="en-US" altLang="en-US" sz="3600" dirty="0">
                <a:latin typeface="+mn-lt"/>
              </a:rPr>
              <a:t>Africa, Asia, Europe, Latin America, </a:t>
            </a:r>
            <a:br>
              <a:rPr lang="en-US" altLang="en-US" sz="3600" dirty="0">
                <a:latin typeface="+mn-lt"/>
              </a:rPr>
            </a:br>
            <a:r>
              <a:rPr lang="en-US" altLang="en-US" sz="3600" dirty="0">
                <a:latin typeface="+mn-lt"/>
              </a:rPr>
              <a:t>Middle East and North America.</a:t>
            </a:r>
          </a:p>
        </p:txBody>
      </p:sp>
    </p:spTree>
    <p:extLst>
      <p:ext uri="{BB962C8B-B14F-4D97-AF65-F5344CB8AC3E}">
        <p14:creationId xmlns:p14="http://schemas.microsoft.com/office/powerpoint/2010/main" val="30218957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BDBDB"/>
            </a:gs>
            <a:gs pos="64000">
              <a:srgbClr val="A9A9A9"/>
            </a:gs>
            <a:gs pos="100000">
              <a:schemeClr val="accent3">
                <a:lumMod val="60000"/>
              </a:schemeClr>
            </a:gs>
          </a:gsLst>
          <a:path path="circle">
            <a:fillToRect l="50000" t="130000" r="50000" b="-3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45697" y="3109464"/>
            <a:ext cx="731519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altLang="en-US" sz="4400" dirty="0"/>
              <a:t>Total worldwide </a:t>
            </a:r>
            <a:br>
              <a:rPr lang="en-US" altLang="en-US" sz="4400" dirty="0"/>
            </a:br>
            <a:r>
              <a:rPr lang="en-US" altLang="en-US" sz="4400" dirty="0"/>
              <a:t>Free Methodist membership </a:t>
            </a:r>
            <a:br>
              <a:rPr lang="en-US" altLang="en-US" sz="4400" dirty="0"/>
            </a:br>
            <a:r>
              <a:rPr lang="en-US" altLang="en-US" sz="4400" dirty="0"/>
              <a:t>is just over </a:t>
            </a:r>
            <a:r>
              <a:rPr lang="en-US" altLang="en-US" sz="4400" b="1" dirty="0"/>
              <a:t>1.5 million</a:t>
            </a:r>
            <a:r>
              <a:rPr lang="en-US" altLang="en-US" sz="4400" dirty="0"/>
              <a:t>. </a:t>
            </a:r>
            <a:endParaRPr lang="en-US" sz="4800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36FC901-0B96-154C-A8EF-E39F0CFE6670}"/>
              </a:ext>
            </a:extLst>
          </p:cNvPr>
          <p:cNvGrpSpPr/>
          <p:nvPr/>
        </p:nvGrpSpPr>
        <p:grpSpPr>
          <a:xfrm>
            <a:off x="0" y="304800"/>
            <a:ext cx="12192000" cy="1142999"/>
            <a:chOff x="-14592" y="304801"/>
            <a:chExt cx="9158592" cy="1142999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620B771-1DAF-634B-8644-CCFDEDFEDFE1}"/>
                </a:ext>
              </a:extLst>
            </p:cNvPr>
            <p:cNvSpPr/>
            <p:nvPr/>
          </p:nvSpPr>
          <p:spPr>
            <a:xfrm>
              <a:off x="-14592" y="304801"/>
              <a:ext cx="9158592" cy="11429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9C292573-5179-CD42-87C5-090280D4325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22" r="8338"/>
            <a:stretch/>
          </p:blipFill>
          <p:spPr>
            <a:xfrm>
              <a:off x="7116278" y="327212"/>
              <a:ext cx="1905000" cy="1120588"/>
            </a:xfrm>
            <a:prstGeom prst="rect">
              <a:avLst/>
            </a:prstGeom>
          </p:spPr>
        </p:pic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18395">
            <a:off x="678024" y="299123"/>
            <a:ext cx="3535346" cy="2651509"/>
          </a:xfrm>
          <a:prstGeom prst="rect">
            <a:avLst/>
          </a:prstGeom>
          <a:effectLst>
            <a:softEdge rad="254000"/>
          </a:effectLst>
        </p:spPr>
      </p:pic>
    </p:spTree>
    <p:extLst>
      <p:ext uri="{BB962C8B-B14F-4D97-AF65-F5344CB8AC3E}">
        <p14:creationId xmlns:p14="http://schemas.microsoft.com/office/powerpoint/2010/main" val="39543175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340264"/>
            <a:ext cx="12192000" cy="65177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43" t="20781" r="42118" b="17649"/>
          <a:stretch/>
        </p:blipFill>
        <p:spPr>
          <a:xfrm>
            <a:off x="7416691" y="0"/>
            <a:ext cx="4824048" cy="6365335"/>
          </a:xfrm>
          <a:prstGeom prst="rect">
            <a:avLst/>
          </a:prstGeom>
          <a:effectLst>
            <a:softEdge rad="2540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739" y="-32951"/>
            <a:ext cx="5941430" cy="3951051"/>
          </a:xfrm>
          <a:prstGeom prst="rect">
            <a:avLst/>
          </a:prstGeom>
          <a:effectLst>
            <a:softEdge rad="254000"/>
          </a:effectLst>
        </p:spPr>
      </p:pic>
      <p:sp>
        <p:nvSpPr>
          <p:cNvPr id="4" name="Oval 3"/>
          <p:cNvSpPr/>
          <p:nvPr/>
        </p:nvSpPr>
        <p:spPr>
          <a:xfrm>
            <a:off x="2926080" y="1143000"/>
            <a:ext cx="4724400" cy="4724400"/>
          </a:xfrm>
          <a:prstGeom prst="ellipse">
            <a:avLst/>
          </a:prstGeom>
          <a:solidFill>
            <a:schemeClr val="bg1"/>
          </a:solidFill>
          <a:ln w="127000">
            <a:solidFill>
              <a:srgbClr val="C1D8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895600" y="1603610"/>
            <a:ext cx="471629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altLang="en-US" sz="6000" b="1" dirty="0"/>
              <a:t>Africa</a:t>
            </a:r>
          </a:p>
          <a:p>
            <a:pPr lvl="0" algn="ctr">
              <a:lnSpc>
                <a:spcPct val="150000"/>
              </a:lnSpc>
            </a:pPr>
            <a:r>
              <a:rPr lang="en-US" altLang="en-US" sz="3600" dirty="0"/>
              <a:t>Membership: 979,980</a:t>
            </a:r>
            <a:r>
              <a:rPr lang="en-US" sz="3600" dirty="0"/>
              <a:t> </a:t>
            </a:r>
            <a:r>
              <a:rPr lang="en-US" altLang="en-US" sz="3600" dirty="0"/>
              <a:t> </a:t>
            </a:r>
          </a:p>
          <a:p>
            <a:pPr lvl="0" algn="ctr">
              <a:lnSpc>
                <a:spcPct val="150000"/>
              </a:lnSpc>
            </a:pPr>
            <a:r>
              <a:rPr lang="en-US" sz="3600" dirty="0"/>
              <a:t>Countries: 28</a:t>
            </a:r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8686800" y="6400800"/>
            <a:ext cx="3410617" cy="380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2021 membership statistics</a:t>
            </a:r>
          </a:p>
        </p:txBody>
      </p:sp>
    </p:spTree>
    <p:extLst>
      <p:ext uri="{BB962C8B-B14F-4D97-AF65-F5344CB8AC3E}">
        <p14:creationId xmlns:p14="http://schemas.microsoft.com/office/powerpoint/2010/main" val="31181953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24000" y="340264"/>
            <a:ext cx="9144000" cy="65177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524000" y="329060"/>
            <a:ext cx="9158592" cy="1142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81" t="16614" r="15954" b="8352"/>
          <a:stretch/>
        </p:blipFill>
        <p:spPr>
          <a:xfrm>
            <a:off x="4343400" y="-146648"/>
            <a:ext cx="8046072" cy="6471249"/>
          </a:xfrm>
          <a:prstGeom prst="rect">
            <a:avLst/>
          </a:prstGeom>
          <a:effectLst>
            <a:softEdge rad="2540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785"/>
            <a:ext cx="5356350" cy="4017263"/>
          </a:xfrm>
          <a:prstGeom prst="rect">
            <a:avLst/>
          </a:prstGeom>
          <a:effectLst>
            <a:softEdge rad="254000"/>
          </a:effectLst>
        </p:spPr>
      </p:pic>
      <p:sp>
        <p:nvSpPr>
          <p:cNvPr id="4" name="Oval 3"/>
          <p:cNvSpPr/>
          <p:nvPr/>
        </p:nvSpPr>
        <p:spPr>
          <a:xfrm>
            <a:off x="2997798" y="1741895"/>
            <a:ext cx="4724400" cy="4724400"/>
          </a:xfrm>
          <a:prstGeom prst="ellipse">
            <a:avLst/>
          </a:prstGeom>
          <a:solidFill>
            <a:schemeClr val="bg1"/>
          </a:solidFill>
          <a:ln w="127000">
            <a:solidFill>
              <a:srgbClr val="F266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013200" y="2229960"/>
            <a:ext cx="471629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altLang="en-US" sz="6000" b="1" dirty="0"/>
              <a:t>Asia</a:t>
            </a:r>
          </a:p>
          <a:p>
            <a:pPr lvl="0" algn="ctr">
              <a:lnSpc>
                <a:spcPct val="150000"/>
              </a:lnSpc>
            </a:pPr>
            <a:r>
              <a:rPr lang="en-US" altLang="en-US" sz="3600" dirty="0"/>
              <a:t>Membership: </a:t>
            </a:r>
            <a:r>
              <a:rPr lang="en-US" sz="3600" dirty="0"/>
              <a:t>365,623  Countries: 22</a:t>
            </a:r>
            <a:endParaRPr lang="en-US" sz="4000" dirty="0"/>
          </a:p>
        </p:txBody>
      </p:sp>
      <p:sp>
        <p:nvSpPr>
          <p:cNvPr id="8" name="TextBox 7"/>
          <p:cNvSpPr txBox="1"/>
          <p:nvPr/>
        </p:nvSpPr>
        <p:spPr>
          <a:xfrm>
            <a:off x="8229600" y="6400800"/>
            <a:ext cx="3410617" cy="380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2021 membership statistics</a:t>
            </a:r>
          </a:p>
        </p:txBody>
      </p:sp>
    </p:spTree>
    <p:extLst>
      <p:ext uri="{BB962C8B-B14F-4D97-AF65-F5344CB8AC3E}">
        <p14:creationId xmlns:p14="http://schemas.microsoft.com/office/powerpoint/2010/main" val="28285423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845276" y="340264"/>
            <a:ext cx="9144000" cy="65177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069" b="19188"/>
          <a:stretch/>
        </p:blipFill>
        <p:spPr>
          <a:xfrm>
            <a:off x="3691121" y="-144642"/>
            <a:ext cx="8380861" cy="4922959"/>
          </a:xfrm>
          <a:prstGeom prst="rect">
            <a:avLst/>
          </a:prstGeom>
          <a:effectLst>
            <a:softEdge rad="2540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46"/>
          <a:stretch/>
        </p:blipFill>
        <p:spPr>
          <a:xfrm>
            <a:off x="32951" y="138217"/>
            <a:ext cx="5943600" cy="4357242"/>
          </a:xfrm>
          <a:prstGeom prst="rect">
            <a:avLst/>
          </a:prstGeom>
          <a:effectLst>
            <a:softEdge rad="254000"/>
          </a:effectLst>
        </p:spPr>
      </p:pic>
      <p:sp>
        <p:nvSpPr>
          <p:cNvPr id="4" name="Oval 3"/>
          <p:cNvSpPr/>
          <p:nvPr/>
        </p:nvSpPr>
        <p:spPr>
          <a:xfrm>
            <a:off x="2852958" y="1790700"/>
            <a:ext cx="4724400" cy="4724400"/>
          </a:xfrm>
          <a:prstGeom prst="ellipse">
            <a:avLst/>
          </a:prstGeom>
          <a:solidFill>
            <a:schemeClr val="bg1"/>
          </a:solidFill>
          <a:ln w="127000">
            <a:solidFill>
              <a:srgbClr val="FFC7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852958" y="2365958"/>
            <a:ext cx="471629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altLang="en-US" sz="6000" b="1" dirty="0"/>
              <a:t>Europe</a:t>
            </a:r>
          </a:p>
          <a:p>
            <a:pPr lvl="0" algn="ctr">
              <a:lnSpc>
                <a:spcPct val="150000"/>
              </a:lnSpc>
            </a:pPr>
            <a:r>
              <a:rPr lang="en-US" altLang="en-US" sz="3600" dirty="0"/>
              <a:t>Membership: </a:t>
            </a:r>
            <a:r>
              <a:rPr lang="en-US" sz="3600" dirty="0"/>
              <a:t>5,023 </a:t>
            </a:r>
            <a:r>
              <a:rPr lang="en-US" altLang="en-US" sz="3600" dirty="0"/>
              <a:t> </a:t>
            </a:r>
          </a:p>
          <a:p>
            <a:pPr lvl="0" algn="ctr">
              <a:lnSpc>
                <a:spcPct val="150000"/>
              </a:lnSpc>
            </a:pPr>
            <a:r>
              <a:rPr lang="en-US" sz="3600" dirty="0"/>
              <a:t>Countries: 16</a:t>
            </a:r>
            <a:endParaRPr lang="en-US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8229600" y="6400800"/>
            <a:ext cx="3410617" cy="380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2021 membership statistics</a:t>
            </a:r>
          </a:p>
        </p:txBody>
      </p:sp>
    </p:spTree>
    <p:extLst>
      <p:ext uri="{BB962C8B-B14F-4D97-AF65-F5344CB8AC3E}">
        <p14:creationId xmlns:p14="http://schemas.microsoft.com/office/powerpoint/2010/main" val="5783729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24000" y="340264"/>
            <a:ext cx="9144000" cy="65177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167"/>
          <a:stretch/>
        </p:blipFill>
        <p:spPr>
          <a:xfrm>
            <a:off x="6400800" y="-51545"/>
            <a:ext cx="5611446" cy="6045375"/>
          </a:xfrm>
          <a:prstGeom prst="rect">
            <a:avLst/>
          </a:prstGeom>
          <a:effectLst>
            <a:softEdge rad="2540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250"/>
            <a:ext cx="5379720" cy="4492066"/>
          </a:xfrm>
          <a:prstGeom prst="rect">
            <a:avLst/>
          </a:prstGeom>
          <a:effectLst>
            <a:softEdge rad="254000"/>
          </a:effectLst>
        </p:spPr>
      </p:pic>
      <p:sp>
        <p:nvSpPr>
          <p:cNvPr id="4" name="Oval 3"/>
          <p:cNvSpPr/>
          <p:nvPr/>
        </p:nvSpPr>
        <p:spPr>
          <a:xfrm>
            <a:off x="3399135" y="1701515"/>
            <a:ext cx="4724400" cy="4724400"/>
          </a:xfrm>
          <a:prstGeom prst="ellipse">
            <a:avLst/>
          </a:prstGeom>
          <a:solidFill>
            <a:schemeClr val="bg1"/>
          </a:solidFill>
          <a:ln w="127000">
            <a:solidFill>
              <a:srgbClr val="03AC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403188" y="2120172"/>
            <a:ext cx="4716294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altLang="en-US" sz="6000" b="1" dirty="0"/>
              <a:t>Latin </a:t>
            </a:r>
            <a:br>
              <a:rPr lang="en-US" altLang="en-US" sz="6000" b="1" dirty="0"/>
            </a:br>
            <a:r>
              <a:rPr lang="en-US" altLang="en-US" sz="6000" b="1" dirty="0"/>
              <a:t>America</a:t>
            </a:r>
          </a:p>
          <a:p>
            <a:pPr lvl="0" algn="ctr">
              <a:lnSpc>
                <a:spcPct val="150000"/>
              </a:lnSpc>
            </a:pPr>
            <a:r>
              <a:rPr lang="en-US" altLang="en-US" sz="3600" dirty="0"/>
              <a:t>Membership: </a:t>
            </a:r>
            <a:r>
              <a:rPr lang="en-US" sz="3600" dirty="0"/>
              <a:t>89,475  Countries: 23</a:t>
            </a:r>
            <a:endParaRPr lang="en-US" sz="4000" dirty="0"/>
          </a:p>
        </p:txBody>
      </p:sp>
      <p:sp>
        <p:nvSpPr>
          <p:cNvPr id="8" name="TextBox 7"/>
          <p:cNvSpPr txBox="1"/>
          <p:nvPr/>
        </p:nvSpPr>
        <p:spPr>
          <a:xfrm>
            <a:off x="8229600" y="6400800"/>
            <a:ext cx="34106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2021 membership statistics</a:t>
            </a:r>
          </a:p>
        </p:txBody>
      </p:sp>
    </p:spTree>
    <p:extLst>
      <p:ext uri="{BB962C8B-B14F-4D97-AF65-F5344CB8AC3E}">
        <p14:creationId xmlns:p14="http://schemas.microsoft.com/office/powerpoint/2010/main" val="30159368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24000" y="340264"/>
            <a:ext cx="9144000" cy="65177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77" t="8184" r="35662" b="9300"/>
          <a:stretch/>
        </p:blipFill>
        <p:spPr>
          <a:xfrm>
            <a:off x="3840068" y="269615"/>
            <a:ext cx="8305801" cy="6146229"/>
          </a:xfrm>
          <a:prstGeom prst="rect">
            <a:avLst/>
          </a:prstGeom>
          <a:effectLst>
            <a:softEdge rad="2540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284"/>
          <a:stretch/>
        </p:blipFill>
        <p:spPr>
          <a:xfrm>
            <a:off x="14416" y="159416"/>
            <a:ext cx="5303520" cy="4406900"/>
          </a:xfrm>
          <a:prstGeom prst="rect">
            <a:avLst/>
          </a:prstGeom>
          <a:effectLst>
            <a:softEdge rad="254000"/>
          </a:effectLst>
        </p:spPr>
      </p:pic>
      <p:sp>
        <p:nvSpPr>
          <p:cNvPr id="4" name="Oval 3"/>
          <p:cNvSpPr/>
          <p:nvPr/>
        </p:nvSpPr>
        <p:spPr>
          <a:xfrm>
            <a:off x="3265512" y="1863985"/>
            <a:ext cx="4724400" cy="4724400"/>
          </a:xfrm>
          <a:prstGeom prst="ellipse">
            <a:avLst/>
          </a:prstGeom>
          <a:solidFill>
            <a:schemeClr val="bg1"/>
          </a:solidFill>
          <a:ln w="127000">
            <a:solidFill>
              <a:srgbClr val="7E80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285975" y="2761973"/>
            <a:ext cx="471629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altLang="en-US" sz="4800" b="1" dirty="0"/>
              <a:t>Middle East </a:t>
            </a:r>
            <a:r>
              <a:rPr lang="en-US" altLang="en-US" sz="3600" dirty="0"/>
              <a:t>Membership: 30,000 + </a:t>
            </a:r>
            <a:r>
              <a:rPr lang="en-US" altLang="en-US" sz="2800" dirty="0"/>
              <a:t>more than 8,000 house churches</a:t>
            </a:r>
          </a:p>
          <a:p>
            <a:pPr lvl="0" algn="ctr"/>
            <a:r>
              <a:rPr lang="en-US" sz="3600" dirty="0"/>
              <a:t>Countries: 9</a:t>
            </a:r>
            <a:endParaRPr lang="en-US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8229600" y="6400800"/>
            <a:ext cx="3410617" cy="380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2021 membership statistics</a:t>
            </a:r>
          </a:p>
        </p:txBody>
      </p:sp>
    </p:spTree>
    <p:extLst>
      <p:ext uri="{BB962C8B-B14F-4D97-AF65-F5344CB8AC3E}">
        <p14:creationId xmlns:p14="http://schemas.microsoft.com/office/powerpoint/2010/main" val="8014772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2080</TotalTime>
  <Words>420</Words>
  <Application>Microsoft Macintosh PowerPoint</Application>
  <PresentationFormat>Widescreen</PresentationFormat>
  <Paragraphs>106</Paragraphs>
  <Slides>21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Arial Narrow</vt:lpstr>
      <vt:lpstr>Avenir Book</vt:lpstr>
      <vt:lpstr>Avenir Heavy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Judy Litsey</dc:creator>
  <cp:lastModifiedBy>Gerald Coates</cp:lastModifiedBy>
  <cp:revision>127</cp:revision>
  <cp:lastPrinted>2014-11-11T18:44:54Z</cp:lastPrinted>
  <dcterms:created xsi:type="dcterms:W3CDTF">2014-10-07T19:07:52Z</dcterms:created>
  <dcterms:modified xsi:type="dcterms:W3CDTF">2023-05-24T14:43:30Z</dcterms:modified>
</cp:coreProperties>
</file>